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5"/>
  </p:notesMasterIdLst>
  <p:handoutMasterIdLst>
    <p:handoutMasterId r:id="rId56"/>
  </p:handoutMasterIdLst>
  <p:sldIdLst>
    <p:sldId id="256" r:id="rId6"/>
    <p:sldId id="257" r:id="rId7"/>
    <p:sldId id="328" r:id="rId8"/>
    <p:sldId id="266" r:id="rId9"/>
    <p:sldId id="335" r:id="rId10"/>
    <p:sldId id="336" r:id="rId11"/>
    <p:sldId id="337" r:id="rId12"/>
    <p:sldId id="338" r:id="rId13"/>
    <p:sldId id="339" r:id="rId14"/>
    <p:sldId id="269" r:id="rId15"/>
    <p:sldId id="270" r:id="rId16"/>
    <p:sldId id="268" r:id="rId17"/>
    <p:sldId id="267" r:id="rId18"/>
    <p:sldId id="334" r:id="rId19"/>
    <p:sldId id="332" r:id="rId20"/>
    <p:sldId id="278" r:id="rId21"/>
    <p:sldId id="333" r:id="rId22"/>
    <p:sldId id="331" r:id="rId23"/>
    <p:sldId id="279" r:id="rId24"/>
    <p:sldId id="316" r:id="rId25"/>
    <p:sldId id="329" r:id="rId26"/>
    <p:sldId id="330" r:id="rId27"/>
    <p:sldId id="281" r:id="rId28"/>
    <p:sldId id="282" r:id="rId29"/>
    <p:sldId id="283" r:id="rId30"/>
    <p:sldId id="342" r:id="rId31"/>
    <p:sldId id="343" r:id="rId32"/>
    <p:sldId id="284" r:id="rId33"/>
    <p:sldId id="319" r:id="rId34"/>
    <p:sldId id="341" r:id="rId35"/>
    <p:sldId id="320" r:id="rId36"/>
    <p:sldId id="340" r:id="rId37"/>
    <p:sldId id="292" r:id="rId38"/>
    <p:sldId id="293" r:id="rId39"/>
    <p:sldId id="294" r:id="rId40"/>
    <p:sldId id="295" r:id="rId41"/>
    <p:sldId id="304" r:id="rId42"/>
    <p:sldId id="305" r:id="rId43"/>
    <p:sldId id="306" r:id="rId44"/>
    <p:sldId id="310" r:id="rId45"/>
    <p:sldId id="311" r:id="rId46"/>
    <p:sldId id="326" r:id="rId47"/>
    <p:sldId id="314" r:id="rId48"/>
    <p:sldId id="312" r:id="rId49"/>
    <p:sldId id="313" r:id="rId50"/>
    <p:sldId id="315" r:id="rId51"/>
    <p:sldId id="299" r:id="rId52"/>
    <p:sldId id="300" r:id="rId53"/>
    <p:sldId id="301" r:id="rId54"/>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0" autoAdjust="0"/>
    <p:restoredTop sz="66925" autoAdjust="0"/>
  </p:normalViewPr>
  <p:slideViewPr>
    <p:cSldViewPr snapToGrid="0">
      <p:cViewPr varScale="1">
        <p:scale>
          <a:sx n="55" d="100"/>
          <a:sy n="55" d="100"/>
        </p:scale>
        <p:origin x="-1920" y="-112"/>
      </p:cViewPr>
      <p:guideLst>
        <p:guide orient="horz" pos="2880"/>
        <p:guide pos="5120"/>
      </p:guideLst>
    </p:cSldViewPr>
  </p:slideViewPr>
  <p:outlineViewPr>
    <p:cViewPr>
      <p:scale>
        <a:sx n="33" d="100"/>
        <a:sy n="33" d="100"/>
      </p:scale>
      <p:origin x="0" y="30336"/>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varScale="1">
        <p:scale>
          <a:sx n="88" d="100"/>
          <a:sy n="88" d="100"/>
        </p:scale>
        <p:origin x="-368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 this example, the file named '</a:t>
            </a:r>
            <a:r>
              <a:rPr lang="en-US" sz="1200" dirty="0"/>
              <a:t>C\</a:t>
            </a:r>
            <a:r>
              <a:rPr lang="en-US" dirty="0">
                <a:latin typeface="Courier New" panose="02070309020205020404" pitchFamily="49" charset="0"/>
              </a:rPr>
              <a:t>inetpub\wwwroot\Default.htm'</a:t>
            </a:r>
            <a:r>
              <a:rPr lang="en-US" baseline="0" dirty="0">
                <a:latin typeface="Courier New" panose="02070309020205020404" pitchFamily="49" charset="0"/>
              </a:rPr>
              <a:t> with the content 'Hello, world!' and has allowed Everyone rights to read the file.</a:t>
            </a: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The default action for the file resource is to create the file.</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41952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 this example, the file named </a:t>
            </a:r>
            <a:r>
              <a:rPr lang="en-US" sz="1200" dirty="0"/>
              <a:t>'C</a:t>
            </a:r>
            <a:r>
              <a:rPr lang="en-US" dirty="0"/>
              <a:t>:\PHP\php.ini</a:t>
            </a:r>
            <a:r>
              <a:rPr lang="en-US" dirty="0">
                <a:latin typeface="Courier New" panose="02070309020205020404" pitchFamily="49" charset="0"/>
              </a:rPr>
              <a:t>'</a:t>
            </a:r>
            <a:r>
              <a:rPr lang="en-US" baseline="0" dirty="0">
                <a:latin typeface="Courier New" panose="02070309020205020404" pitchFamily="49" charset="0"/>
              </a:rPr>
              <a:t> </a:t>
            </a:r>
            <a:r>
              <a:rPr lang="en-US" dirty="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Instructor Note:</a:t>
            </a:r>
            <a:r>
              <a:rPr lang="en-US" baseline="0" dirty="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9022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In</a:t>
            </a:r>
            <a:r>
              <a:rPr lang="en-US" baseline="0" dirty="0"/>
              <a:t> this example, t</a:t>
            </a:r>
            <a:r>
              <a:rPr lang="en-US" dirty="0"/>
              <a:t>he service named ‘w3svc'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a:t>Service resources are often defined with two actions. The action method can only take one parameter so to provide two actions you need to specify the two actions within an Array.</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254766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Here is an example of the</a:t>
            </a:r>
            <a:r>
              <a:rPr lang="en-US" baseline="0" dirty="0"/>
              <a:t> powershell_script resource. The powershell_script named 'Install IIS' is run with the code 'Add-WindowsFeature Web-Server'</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Here is an example of the</a:t>
            </a:r>
            <a:r>
              <a:rPr lang="en-US" baseline="0" dirty="0"/>
              <a:t> powershell_script resource. The powershell_script named 'Install IIS' is run with the code 'Add-WindowsFeature Web-Server'</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41686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2281193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ChefDK installs a Chef version of PowerShell on your desktop (in this case on your virtual workstation) that ensures everything is properly set up for the shell.</a:t>
            </a:r>
          </a:p>
          <a:p>
            <a:r>
              <a:rPr lang="en-US" sz="1200" dirty="0"/>
              <a:t>You should run all the commands in the rest of the labs from within this ChefDK shell.</a:t>
            </a:r>
          </a:p>
          <a:p>
            <a:endParaRPr lang="en-US" sz="1200" dirty="0"/>
          </a:p>
          <a:p>
            <a:endParaRPr lang="en-US" dirty="0"/>
          </a:p>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758083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to the home directory.</a:t>
            </a:r>
          </a:p>
          <a:p>
            <a:endParaRPr lang="en-US" dirty="0"/>
          </a:p>
          <a:p>
            <a:endParaRPr lang="en-US" dirty="0"/>
          </a:p>
          <a:p>
            <a:pPr marL="0" marR="0" lvl="0" indent="0" algn="l" defTabSz="1219090" rtl="0" eaLnBrk="1" fontAlgn="auto" latinLnBrk="0" hangingPunct="1">
              <a:lnSpc>
                <a:spcPct val="90000"/>
              </a:lnSpc>
              <a:spcBef>
                <a:spcPts val="0"/>
              </a:spcBef>
              <a:spcAft>
                <a:spcPts val="444"/>
              </a:spcAft>
              <a:buClrTx/>
              <a:buSzTx/>
              <a:buFontTx/>
              <a:buNone/>
              <a:tabLst/>
              <a:defRPr/>
            </a:pPr>
            <a:r>
              <a:rPr lang="en-US" dirty="0"/>
              <a:t>PS C:\Users\Administrator&gt;</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3639684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your editor (atom in this example) create the file named 'hello.rb'. 'hello.rb' is a recipe file. It has the extension '.</a:t>
            </a:r>
            <a:r>
              <a:rPr lang="en-US" dirty="0" err="1"/>
              <a:t>rb</a:t>
            </a:r>
            <a:r>
              <a:rPr lang="en-US" dirty="0"/>
              <a:t>' because it is a ruby file.</a:t>
            </a:r>
          </a:p>
          <a:p>
            <a:endParaRPr lang="en-US" dirty="0"/>
          </a:p>
          <a:p>
            <a:r>
              <a:rPr lang="en-US" dirty="0"/>
              <a:t>Note: It could take a minute or so for atom to launch the first time.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6277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 the resource definition displayed above.</a:t>
            </a:r>
            <a:r>
              <a:rPr lang="en-US" baseline="0" dirty="0"/>
              <a:t> </a:t>
            </a:r>
            <a:r>
              <a:rPr lang="en-US" dirty="0"/>
              <a:t>We are defining a resource with the type called 'file' and named 'C:\</a:t>
            </a:r>
            <a:r>
              <a:rPr lang="en-US" dirty="0" err="1"/>
              <a:t>hello.txt</a:t>
            </a:r>
            <a:r>
              <a:rPr lang="en-US" dirty="0"/>
              <a:t>'. We also are stating that the contents of that file should contain 'Hello, world!'.</a:t>
            </a:r>
          </a:p>
          <a:p>
            <a:pPr marL="228600" indent="-228600">
              <a:buAutoNum type="arabicPeriod"/>
            </a:pPr>
            <a:endParaRPr lang="en-US" dirty="0"/>
          </a:p>
          <a:p>
            <a:pPr marL="228600" indent="-228600">
              <a:buAutoNum type="arabicPeriod"/>
            </a:pPr>
            <a:r>
              <a:rPr lang="en-US" dirty="0"/>
              <a:t>Save the file</a:t>
            </a:r>
            <a:r>
              <a:rPr lang="en-US" baseline="0" dirty="0"/>
              <a:t> and r</a:t>
            </a:r>
            <a:r>
              <a:rPr lang="en-US" dirty="0"/>
              <a:t>eturn to the</a:t>
            </a:r>
            <a:r>
              <a:rPr lang="en-US" baseline="0" dirty="0"/>
              <a:t> command prompt. (`Ctrl s` in atom will save your file).</a:t>
            </a:r>
            <a:endParaRPr lang="en-US" dirty="0"/>
          </a:p>
          <a:p>
            <a:pPr marL="228600" indent="-228600">
              <a:buAutoNum type="arabicPeriod"/>
            </a:pPr>
            <a:endParaRPr lang="en-US" dirty="0"/>
          </a:p>
          <a:p>
            <a:pPr marL="0" indent="0">
              <a:buNone/>
            </a:pPr>
            <a:r>
              <a:rPr lang="en-US" dirty="0"/>
              <a:t>Instructor Note: The default action is to create the file.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6229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create a basic Chef recipe file and define Chef Resources.</a:t>
            </a:r>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file is created with</a:t>
            </a:r>
            <a:r>
              <a:rPr lang="en-US" baseline="0" dirty="0"/>
              <a:t> the resource that will create the file with the content we want to see. It is time to apply that recipe to the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693614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Chef Development Kit (ChefDK), we package a tool that is called 'chef-client'.</a:t>
            </a:r>
          </a:p>
          <a:p>
            <a:endParaRPr lang="en-US" dirty="0"/>
          </a:p>
          <a:p>
            <a:r>
              <a:rPr lang="en-US" dirty="0"/>
              <a:t>'chef-client' is a command-line application that can be used to apply a recipe</a:t>
            </a:r>
            <a:r>
              <a:rPr lang="en-US" baseline="0" dirty="0"/>
              <a:t> file</a:t>
            </a:r>
            <a:r>
              <a:rPr lang="en-US" dirty="0"/>
              <a:t>. It also has the ability to communicate with a Chef server – a concept we will talk about in another section. For now think of the Chef Server as a central, artifact repository where</a:t>
            </a:r>
            <a:r>
              <a:rPr lang="en-US" baseline="0" dirty="0"/>
              <a:t> </a:t>
            </a:r>
            <a:r>
              <a:rPr lang="en-US" dirty="0"/>
              <a:t>we will later store our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98357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'chef-client'</a:t>
            </a:r>
            <a:r>
              <a:rPr lang="en-US" baseline="0" dirty="0"/>
              <a:t> has the default </a:t>
            </a:r>
            <a:r>
              <a:rPr lang="en-US" b="0" dirty="0"/>
              <a:t>default behavior</a:t>
            </a:r>
            <a:r>
              <a:rPr lang="en-US" b="0" baseline="0" dirty="0"/>
              <a:t> </a:t>
            </a:r>
            <a:r>
              <a:rPr lang="en-US" b="0" dirty="0"/>
              <a:t>to communicate with a Chef server. So we use the '--local-mode' flag to ask 'chef-client' to look for the recipe</a:t>
            </a:r>
            <a:r>
              <a:rPr lang="en-US" b="0" baseline="0" dirty="0"/>
              <a:t> file </a:t>
            </a:r>
            <a:r>
              <a:rPr lang="en-US" b="0" dirty="0"/>
              <a:t>locally.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9841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Y</a:t>
            </a:r>
            <a:r>
              <a:rPr lang="en-US" dirty="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The output that shows the contents of the file have been modified is being displayed in a format similar to a git diff (http://</a:t>
            </a:r>
            <a:r>
              <a:rPr lang="en-US" baseline="0" dirty="0" err="1"/>
              <a:t>stackoverflow.com</a:t>
            </a:r>
            <a:r>
              <a:rPr lang="en-US" baseline="0" dirty="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lvl="0" indent="0" algn="l" defTabSz="1219120" rtl="0" eaLnBrk="1" fontAlgn="auto" latinLnBrk="0" hangingPunct="1">
              <a:lnSpc>
                <a:spcPct val="90000"/>
              </a:lnSpc>
              <a:spcBef>
                <a:spcPts val="0"/>
              </a:spcBef>
              <a:spcAft>
                <a:spcPts val="444"/>
              </a:spcAft>
              <a:buClrTx/>
              <a:buSzTx/>
              <a:buFontTx/>
              <a:buNone/>
              <a:tabLst/>
              <a:defRPr/>
            </a:pPr>
            <a:r>
              <a:rPr lang="en-US" dirty="0"/>
              <a:t>Note: It could take a minute or so for chef-client to run the first time on your virtual workstation.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4730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What happens when I run the command again?</a:t>
            </a:r>
          </a:p>
          <a:p>
            <a:endParaRPr lang="en-US" sz="1200" dirty="0"/>
          </a:p>
          <a:p>
            <a:r>
              <a:rPr lang="en-US" sz="1200" dirty="0"/>
              <a:t>Again, before you run the command -- think about it. What are your expectations now from the last time you ran it? What will the output look like?</a:t>
            </a:r>
          </a:p>
          <a:p>
            <a:endParaRPr lang="en-US" dirty="0"/>
          </a:p>
          <a:p>
            <a:pPr marL="0" marR="0" indent="0" algn="l" defTabSz="1219090" rtl="0" eaLnBrk="1" fontAlgn="auto" latinLnBrk="0" hangingPunct="1">
              <a:lnSpc>
                <a:spcPct val="90000"/>
              </a:lnSpc>
              <a:spcBef>
                <a:spcPts val="0"/>
              </a:spcBef>
              <a:spcAft>
                <a:spcPts val="444"/>
              </a:spcAft>
              <a:buClrTx/>
              <a:buSzTx/>
              <a:buFontTx/>
              <a:buNone/>
              <a:tabLst/>
              <a:defRPr/>
            </a:pPr>
            <a:r>
              <a:rPr lang="en-US" dirty="0"/>
              <a:t>And, of course, what would happen if the file was removed?</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0128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a:effectLst/>
              </a:rPr>
              <a:t>`</a:t>
            </a:r>
            <a:r>
              <a:rPr lang="en-US" dirty="0"/>
              <a:t>chef-client</a:t>
            </a:r>
            <a:r>
              <a:rPr lang="en-US" dirty="0">
                <a:effectLst/>
              </a:rPr>
              <a:t>`</a:t>
            </a:r>
            <a:r>
              <a:rPr lang="en-US" sz="1200" b="0" i="0" kern="1200" dirty="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a:solidFill>
                  <a:schemeClr val="tx1"/>
                </a:solidFill>
                <a:effectLst/>
                <a:latin typeface="Arial" panose="020B0604020202020204" pitchFamily="34" charset="0"/>
                <a:ea typeface="+mn-ea"/>
                <a:cs typeface="Arial" panose="020B0604020202020204" pitchFamily="34" charset="0"/>
              </a:rPr>
              <a:t/>
            </a:r>
            <a:br>
              <a:rPr lang="en-US" sz="1200" b="0" i="1" kern="1200" dirty="0">
                <a:solidFill>
                  <a:schemeClr val="tx1"/>
                </a:solidFill>
                <a:effectLst/>
                <a:latin typeface="Arial" panose="020B0604020202020204" pitchFamily="34" charset="0"/>
                <a:ea typeface="+mn-ea"/>
                <a:cs typeface="Arial" panose="020B0604020202020204" pitchFamily="34" charset="0"/>
              </a:rPr>
            </a:br>
            <a:endParaRPr lang="en-US" sz="1200" b="0" i="1" kern="1200" dirty="0">
              <a:solidFill>
                <a:schemeClr val="tx1"/>
              </a:solidFill>
              <a:effectLst/>
              <a:latin typeface="Arial" panose="020B0604020202020204" pitchFamily="34" charset="0"/>
              <a:ea typeface="+mn-ea"/>
              <a:cs typeface="Arial" panose="020B0604020202020204" pitchFamily="34" charset="0"/>
            </a:endParaRPr>
          </a:p>
          <a:p>
            <a:pPr algn="l"/>
            <a:r>
              <a:rPr lang="en-US" sz="1200" b="0" i="0" kern="1200" dirty="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a:solidFill>
                  <a:schemeClr val="tx1"/>
                </a:solidFill>
                <a:effectLst/>
                <a:latin typeface="Arial" panose="020B0604020202020204" pitchFamily="34" charset="0"/>
                <a:ea typeface="+mn-ea"/>
                <a:cs typeface="Arial" panose="020B0604020202020204" pitchFamily="34" charset="0"/>
              </a:rPr>
              <a:t>the resource is first tested on the system before it takes action.</a:t>
            </a:r>
          </a:p>
          <a:p>
            <a:pPr algn="l"/>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435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file is already</a:t>
            </a:r>
            <a:r>
              <a:rPr lang="en-US" baseline="0" dirty="0"/>
              <a:t> created and not modified</a:t>
            </a:r>
            <a:r>
              <a:rPr lang="en-US" dirty="0"/>
              <a:t>, then the resource does not need to take action.</a:t>
            </a:r>
          </a:p>
          <a:p>
            <a:endParaRPr lang="en-US" dirty="0"/>
          </a:p>
          <a:p>
            <a:r>
              <a:rPr lang="en-US" dirty="0"/>
              <a:t>If the file is not created, then the resource NEEDS to take action to create the file.</a:t>
            </a:r>
            <a:endParaRPr lang="en-US" baseline="0" dirty="0"/>
          </a:p>
          <a:p>
            <a:r>
              <a:rPr lang="en-US" baseline="0" dirty="0"/>
              <a:t>If the file is not in the desire state, then the resource NEEDS to take action to modify the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7961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Modify the contents of 'C:\hello.txt' manually with</a:t>
            </a:r>
            <a:r>
              <a:rPr lang="en-US" sz="1200" baseline="0" dirty="0"/>
              <a:t> </a:t>
            </a:r>
            <a:r>
              <a:rPr lang="en-US" sz="1200" dirty="0"/>
              <a:t>your text</a:t>
            </a:r>
            <a:r>
              <a:rPr lang="en-US" sz="1200" baseline="0" dirty="0"/>
              <a:t> editor</a:t>
            </a:r>
            <a:r>
              <a:rPr lang="en-US" sz="1200" dirty="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Then think about what will</a:t>
            </a:r>
            <a:r>
              <a:rPr lang="en-US" sz="1200" baseline="0" dirty="0"/>
              <a:t> </a:t>
            </a:r>
            <a:r>
              <a:rPr lang="en-US" sz="1200" dirty="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a:t>Then use `chef-client</a:t>
            </a:r>
            <a:r>
              <a:rPr lang="en-US" sz="1200" baseline="0" dirty="0"/>
              <a:t>` to </a:t>
            </a:r>
            <a:r>
              <a:rPr lang="en-US" sz="1200" dirty="0"/>
              <a:t>apply the</a:t>
            </a:r>
            <a:r>
              <a:rPr lang="en-US" sz="1200" baseline="0" dirty="0"/>
              <a:t> recipe file again.</a:t>
            </a:r>
            <a:endParaRPr lang="en-US" sz="1200" dirty="0"/>
          </a:p>
          <a:p>
            <a:endParaRPr lang="en-US" sz="1200"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5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98288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952169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 is written in Ruby. Ruby is a programming language and it is required that the first program you write in a programming language is 'Hello World'.</a:t>
            </a:r>
          </a:p>
          <a:p>
            <a:endParaRPr lang="en-US" dirty="0"/>
          </a:p>
          <a:p>
            <a:r>
              <a:rPr lang="en-US" dirty="0"/>
              <a:t>So let's walk through creating a recipe file that creates a file named 'C:\hello.txt' with the contents 'Hello, world!'.</a:t>
            </a:r>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716026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 should see that even though you changed the text in the hello.txt file to "Goodbye", chef-client changed it back to what the </a:t>
            </a:r>
            <a:r>
              <a:rPr lang="en-US" dirty="0" err="1"/>
              <a:t>hello.rb</a:t>
            </a:r>
            <a:r>
              <a:rPr lang="en-US" dirty="0"/>
              <a:t> recipe said it should be (</a:t>
            </a:r>
            <a:r>
              <a:rPr lang="en-US" dirty="0" err="1"/>
              <a:t>i</a:t>
            </a:r>
            <a:r>
              <a:rPr lang="en-US" dirty="0"/>
              <a:t>.,e, Hello).</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678750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Let's look at the</a:t>
            </a:r>
            <a:r>
              <a:rPr lang="en-US" baseline="0" dirty="0"/>
              <a:t> contents of the</a:t>
            </a:r>
            <a:r>
              <a:rPr lang="en-US" dirty="0"/>
              <a:t> 'C:\hello.txt' file</a:t>
            </a:r>
            <a:r>
              <a:rPr lang="en-US" baseline="0" dirty="0"/>
              <a:t> to prove that it was created and the contents of file are what we wrote in the recipe. </a:t>
            </a:r>
            <a:r>
              <a:rPr lang="en-US" dirty="0"/>
              <a:t>The result of the command should show you the contents 'Hello, world!'.</a:t>
            </a:r>
          </a:p>
          <a:p>
            <a:pPr marL="0" indent="0">
              <a:buFont typeface="+mj-lt"/>
              <a:buNone/>
            </a:pPr>
            <a:endParaRPr lang="en-US" dirty="0"/>
          </a:p>
          <a:p>
            <a:pPr marL="0" indent="0">
              <a:buFont typeface="+mj-lt"/>
              <a:buNone/>
            </a:pPr>
            <a:r>
              <a:rPr lang="en-US" dirty="0" err="1"/>
              <a:t>gc</a:t>
            </a:r>
            <a:r>
              <a:rPr lang="en-US" dirty="0"/>
              <a:t> stands for Get Content.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18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that information in the documentation for the file resource?</a:t>
            </a:r>
          </a:p>
          <a:p>
            <a:endParaRPr lang="en-US" dirty="0"/>
          </a:p>
          <a:p>
            <a:pPr marL="228600" indent="-228600">
              <a:buAutoNum type="arabicPeriod"/>
            </a:pPr>
            <a:r>
              <a:rPr lang="en-US" dirty="0"/>
              <a:t>Read through the file Resource documentation.</a:t>
            </a:r>
          </a:p>
          <a:p>
            <a:pPr marL="228600" indent="-228600">
              <a:buAutoNum type="arabicPeriod"/>
            </a:pPr>
            <a:r>
              <a:rPr lang="en-US" dirty="0"/>
              <a:t>Find the list of actions and find the default one.</a:t>
            </a:r>
          </a:p>
          <a:p>
            <a:pPr marL="228600" indent="-228600">
              <a:buAutoNum type="arabicPeriod"/>
            </a:pPr>
            <a:r>
              <a:rPr lang="en-US" dirty="0"/>
              <a:t>Find the list of properties and find the</a:t>
            </a:r>
            <a:r>
              <a:rPr lang="en-US" baseline="0" dirty="0"/>
              <a:t> 'rights' attribute and read a little about it.</a:t>
            </a:r>
            <a:endParaRPr lang="en-US" dirty="0"/>
          </a:p>
          <a:p>
            <a:endParaRPr lang="en-US" dirty="0"/>
          </a:p>
          <a:p>
            <a:r>
              <a:rPr lang="en-US" dirty="0"/>
              <a:t>The reason for doing this is that we want you to</a:t>
            </a:r>
            <a:r>
              <a:rPr lang="en-US" baseline="0" dirty="0"/>
              <a:t> update the file </a:t>
            </a:r>
            <a:r>
              <a:rPr lang="en-US" dirty="0"/>
              <a:t>resource in the the</a:t>
            </a:r>
            <a:r>
              <a:rPr lang="en-US" baseline="0" dirty="0"/>
              <a:t> recipe file and add the action and add 'read' rights for Everyone.</a:t>
            </a:r>
          </a:p>
          <a:p>
            <a:endParaRPr lang="en-US" dirty="0"/>
          </a:p>
          <a:p>
            <a:r>
              <a:rPr lang="en-US" dirty="0"/>
              <a:t>Instructor</a:t>
            </a:r>
            <a:r>
              <a:rPr lang="en-US" baseline="0" dirty="0"/>
              <a:t> Note: Allow 10 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15798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a:p>
          <a:p>
            <a:r>
              <a:rPr lang="en-US" dirty="0"/>
              <a:t>A</a:t>
            </a:r>
            <a:r>
              <a:rPr lang="en-US" baseline="0" dirty="0"/>
              <a:t> file resource's rights attribute supports many different rights values. We want to grant Everyone read access. This will allow users that belong to the 'Everyone' group to read the contents of this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52682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77114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practiced:</a:t>
            </a:r>
          </a:p>
          <a:p>
            <a:endParaRPr lang="en-US" dirty="0"/>
          </a:p>
          <a:p>
            <a:pPr marL="171450" indent="-171450">
              <a:buFont typeface="Arial" panose="020B0604020202020204" pitchFamily="34" charset="0"/>
              <a:buChar char="•"/>
            </a:pPr>
            <a:r>
              <a:rPr lang="en-US" dirty="0"/>
              <a:t>Creating a recipe file</a:t>
            </a:r>
          </a:p>
          <a:p>
            <a:pPr marL="171450" indent="-171450">
              <a:buFont typeface="Arial" panose="020B0604020202020204" pitchFamily="34" charset="0"/>
              <a:buChar char="•"/>
            </a:pPr>
            <a:r>
              <a:rPr lang="en-US" dirty="0"/>
              <a:t>Creating a file with the file resource</a:t>
            </a:r>
          </a:p>
          <a:p>
            <a:pPr marL="0" indent="0">
              <a:buFont typeface="Arial" panose="020B0604020202020204" pitchFamily="34" charset="0"/>
              <a:buNone/>
            </a:pPr>
            <a:endParaRPr lang="en-US" dirty="0"/>
          </a:p>
          <a:p>
            <a:pPr marL="0" indent="0">
              <a:buFont typeface="Arial" panose="020B0604020202020204" pitchFamily="34" charset="0"/>
              <a:buNone/>
            </a:pPr>
            <a:r>
              <a:rPr lang="en-US" baseline="0" dirty="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10 minutes to complete this exercise.</a:t>
            </a:r>
            <a:endParaRPr lang="en-US" dirty="0"/>
          </a:p>
          <a:p>
            <a:pPr marL="0" indent="0">
              <a:buFont typeface="Arial" panose="020B0604020202020204" pitchFamily="34" charset="0"/>
              <a:buNone/>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269310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resources default action is to create the file. So if we want to remove</a:t>
            </a:r>
            <a:r>
              <a:rPr lang="en-US" baseline="0" dirty="0"/>
              <a:t> a file we need to explicitly define the action.</a:t>
            </a:r>
          </a:p>
          <a:p>
            <a:endParaRPr lang="en-US" baseline="0" dirty="0"/>
          </a:p>
          <a:p>
            <a:r>
              <a:rPr lang="en-US" baseline="0" dirty="0"/>
              <a:t>The following policy will delete the 'C:\</a:t>
            </a:r>
            <a:r>
              <a:rPr lang="en-US" baseline="0" dirty="0" err="1"/>
              <a:t>hello.txt</a:t>
            </a:r>
            <a:r>
              <a:rPr lang="en-US" baseline="0" dirty="0"/>
              <a:t>' file when applied.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93668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Y</a:t>
            </a:r>
            <a:r>
              <a:rPr lang="en-US" dirty="0"/>
              <a:t>ou should see that a file named 'C:\</a:t>
            </a:r>
            <a:r>
              <a:rPr lang="en-US" dirty="0" err="1"/>
              <a:t>hello.txt</a:t>
            </a:r>
            <a:r>
              <a:rPr lang="en-US" dirty="0"/>
              <a:t>' was deleted.</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183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To test if that file was removed from the file system successfully we can run the following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2976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Chef's documentation about resources. Visit the docs page on resources and read the first three paragraphs.</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Afterwards,</a:t>
            </a:r>
            <a:r>
              <a:rPr lang="en-US" baseline="0" dirty="0"/>
              <a:t> let us </a:t>
            </a:r>
            <a:r>
              <a:rPr lang="en-US" dirty="0"/>
              <a:t>look at a few examples of resources.</a:t>
            </a:r>
          </a:p>
          <a:p>
            <a:endParaRPr lang="en-US" dirty="0"/>
          </a:p>
          <a:p>
            <a:r>
              <a:rPr lang="en-US" dirty="0"/>
              <a:t>Instructor Note: This may sound unusual to ask people to read the documentation</a:t>
            </a:r>
            <a:r>
              <a:rPr lang="en-US" baseline="0" dirty="0"/>
              <a:t> site </a:t>
            </a:r>
            <a:r>
              <a:rPr lang="en-US" dirty="0"/>
              <a:t>but it is important that they learn to refer to the documentation. This page in an</a:t>
            </a:r>
            <a:r>
              <a:rPr lang="en-US" baseline="0" dirty="0"/>
              <a:t> important reference page.</a:t>
            </a:r>
            <a:endParaRPr lang="en-US" dirty="0"/>
          </a:p>
        </p:txBody>
      </p:sp>
      <p:sp>
        <p:nvSpPr>
          <p:cNvPr id="5" name="Header Placeholder 4"/>
          <p:cNvSpPr>
            <a:spLocks noGrp="1"/>
          </p:cNvSpPr>
          <p:nvPr>
            <p:ph type="hdr" sz="quarter" idx="11"/>
          </p:nvPr>
        </p:nvSpPr>
        <p:spPr/>
        <p:txBody>
          <a:bodyPr/>
          <a:lstStyle/>
          <a:p>
            <a:r>
              <a:rPr lang="en-US" dirty="0"/>
              <a:t>Chef Software, Inc.</a:t>
            </a:r>
          </a:p>
        </p:txBody>
      </p:sp>
      <p:sp>
        <p:nvSpPr>
          <p:cNvPr id="7" name="Date Placeholder 6"/>
          <p:cNvSpPr>
            <a:spLocks noGrp="1"/>
          </p:cNvSpPr>
          <p:nvPr>
            <p:ph type="dt" idx="13"/>
          </p:nvPr>
        </p:nvSpPr>
        <p:spPr/>
        <p:txBody>
          <a:bodyPr/>
          <a:lstStyle/>
          <a:p>
            <a:r>
              <a:rPr lang="en-US" dirty="0"/>
              <a:t>Chef Essentials - Windows</a:t>
            </a:r>
          </a:p>
        </p:txBody>
      </p:sp>
    </p:spTree>
    <p:extLst>
      <p:ext uri="{BB962C8B-B14F-4D97-AF65-F5344CB8AC3E}">
        <p14:creationId xmlns:p14="http://schemas.microsoft.com/office/powerpoint/2010/main" val="92535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a:t>
            </a:r>
            <a:r>
              <a:rPr lang="en-US" baseline="0" dirty="0"/>
              <a:t> files is useful but when managing Windows systems we are often more concerned with managing the keys within the registry.</a:t>
            </a:r>
          </a:p>
          <a:p>
            <a:endParaRPr lang="en-US" baseline="0" dirty="0"/>
          </a:p>
          <a:p>
            <a:r>
              <a:rPr lang="en-US" baseline="0" dirty="0"/>
              <a:t>To help setup our system to be more ‘user friendly' we want to disable some of the User Access Control (UAC) features that are initially enabled on a Windows system.</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745916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are defining a variable named '</a:t>
            </a:r>
            <a:r>
              <a:rPr lang="en-US" baseline="0" dirty="0" err="1"/>
              <a:t>system_policies</a:t>
            </a:r>
            <a:r>
              <a:rPr lang="en-US" baseline="0" dirty="0"/>
              <a:t>'. With Ruby you can define variables instantly whenever you need them. Here we define this variable to store our registry key in case we need to use the same registry key to set more values.</a:t>
            </a:r>
          </a:p>
          <a:p>
            <a:endParaRPr lang="en-US" baseline="0" dirty="0"/>
          </a:p>
          <a:p>
            <a:r>
              <a:rPr lang="en-US" baseline="0" dirty="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00318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policy is now defined in the recipe. It is time to apply that policy to the workstation.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9143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This should make a change to the registry key.</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7614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Changing</a:t>
            </a:r>
            <a:r>
              <a:rPr lang="en-US" baseline="0" dirty="0"/>
              <a:t> the previous registry key only disables some of UAC. To finish the work return to the recipe file that you created and add another registry resource with the following values.</a:t>
            </a:r>
            <a:endParaRPr lang="en-US"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a:t>Instructor</a:t>
            </a:r>
            <a:r>
              <a:rPr lang="en-US" baseline="0" dirty="0"/>
              <a:t> Note: Allow 10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32436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final recipe that contains the two registry keys. This new registry key uses the same variable that we defined before and sets a different values to disable the consent prompt.</a:t>
            </a:r>
          </a:p>
          <a:p>
            <a:endParaRPr lang="en-US" baseline="0" dirty="0"/>
          </a:p>
          <a:p>
            <a:r>
              <a:rPr lang="en-US" baseline="0" dirty="0"/>
              <a:t>Instructor Note: The previous registry key resource is represented here with a comment to allow more space for the new registry key being added.</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84664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a:t>Type the specified command</a:t>
            </a:r>
            <a:r>
              <a:rPr lang="en-US" b="0" baseline="0" dirty="0"/>
              <a:t> </a:t>
            </a:r>
            <a:r>
              <a:rPr lang="en-US" baseline="0" dirty="0"/>
              <a:t>to apply the recipe file. The first registry key should report that it is up-to-date. The second registry key will be updated to disable the consent prompt.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523604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these four questions:</a:t>
            </a:r>
          </a:p>
          <a:p>
            <a:endParaRPr lang="en-US" dirty="0"/>
          </a:p>
          <a:p>
            <a:pPr marL="171450" indent="-171450">
              <a:buFont typeface="Arial" panose="020B0604020202020204" pitchFamily="34" charset="0"/>
              <a:buChar char="•"/>
            </a:pPr>
            <a:r>
              <a:rPr lang="en-US" dirty="0"/>
              <a:t>What is a resource?</a:t>
            </a:r>
          </a:p>
          <a:p>
            <a:pPr marL="171450" indent="-171450">
              <a:buFont typeface="Arial" panose="020B0604020202020204" pitchFamily="34" charset="0"/>
              <a:buChar char="•"/>
            </a:pPr>
            <a:r>
              <a:rPr lang="en-US" dirty="0"/>
              <a:t>What are some other possible examples of resources?</a:t>
            </a:r>
          </a:p>
          <a:p>
            <a:pPr marL="171450" indent="-171450">
              <a:buFont typeface="Arial" panose="020B0604020202020204" pitchFamily="34" charset="0"/>
              <a:buChar char="•"/>
            </a:pPr>
            <a:r>
              <a:rPr lang="en-US" dirty="0"/>
              <a:t>How did the examples resources we wrote describe the desired state of an element of our infrastructure?</a:t>
            </a:r>
          </a:p>
          <a:p>
            <a:pPr marL="171450" indent="-171450">
              <a:buFont typeface="Arial" panose="020B0604020202020204" pitchFamily="34" charset="0"/>
              <a:buChar char="•"/>
            </a:pPr>
            <a:r>
              <a:rPr lang="en-US" dirty="0"/>
              <a:t>What does it mean for a resource to be a statement of configuration policy?</a:t>
            </a:r>
          </a:p>
          <a:p>
            <a:endParaRPr lang="en-US" dirty="0"/>
          </a:p>
          <a:p>
            <a:r>
              <a:rPr lang="en-US" dirty="0"/>
              <a:t>With your answers, turn to another person</a:t>
            </a:r>
            <a:r>
              <a:rPr lang="en-US" baseline="0" dirty="0"/>
              <a:t> </a:t>
            </a:r>
            <a:r>
              <a:rPr lang="en-US" dirty="0"/>
              <a:t>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answer for you?</a:t>
            </a:r>
          </a:p>
          <a:p>
            <a:endParaRPr lang="en-US" dirty="0"/>
          </a:p>
          <a:p>
            <a:r>
              <a:rPr lang="en-US" dirty="0"/>
              <a:t>About anything or specifically about:</a:t>
            </a:r>
            <a:r>
              <a:rPr lang="en-US" baseline="0" dirty="0"/>
              <a:t> </a:t>
            </a:r>
            <a:r>
              <a:rPr lang="en-US" dirty="0"/>
              <a:t>chef-client;</a:t>
            </a:r>
            <a:r>
              <a:rPr lang="en-US" baseline="0" dirty="0"/>
              <a:t> </a:t>
            </a:r>
            <a:r>
              <a:rPr lang="en-US" dirty="0"/>
              <a:t>resources</a:t>
            </a:r>
            <a:r>
              <a:rPr lang="en-US" baseline="0" dirty="0"/>
              <a:t>; </a:t>
            </a:r>
            <a:r>
              <a:rPr lang="en-US" dirty="0"/>
              <a:t>a resources default action and default properties</a:t>
            </a:r>
            <a:r>
              <a:rPr lang="en-US"/>
              <a:t>;</a:t>
            </a:r>
            <a:r>
              <a:rPr lang="en-US" baseline="0"/>
              <a:t> and </a:t>
            </a:r>
            <a:r>
              <a:rPr lang="en-US"/>
              <a:t>Test </a:t>
            </a:r>
            <a:r>
              <a:rPr lang="en-US" dirty="0"/>
              <a:t>and Repair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18686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and talk about the structure of a resource definition. We'll break down the resource that we defined in our recipe</a:t>
            </a:r>
            <a:r>
              <a:rPr lang="en-US" baseline="0" dirty="0"/>
              <a:t> file.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2389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element of the resource definition is the resource type. In this instance the type is 'file'. We showed you an example of 'service’ earlier.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71416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element is the name of the resource. This is also the first parameter being passed to the resource.</a:t>
            </a:r>
          </a:p>
          <a:p>
            <a:endParaRPr lang="en-US" dirty="0"/>
          </a:p>
          <a:p>
            <a:r>
              <a:rPr lang="en-US" dirty="0"/>
              <a:t>In this instance the resource name is also the relative file path to the file we want created. We could have specified a fully-qualified file path to ensure the file was written to the exact same location and not dependent on our current working directory.</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4515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 and `end` keywords here define the beginning of a ruby block. The ruby block and all the contents of it are the second properties</a:t>
            </a:r>
            <a:r>
              <a:rPr lang="en-US" baseline="0" dirty="0"/>
              <a:t> </a:t>
            </a:r>
            <a:r>
              <a:rPr lang="en-US" dirty="0"/>
              <a:t>to our resource.</a:t>
            </a:r>
          </a:p>
          <a:p>
            <a:endParaRPr lang="en-US" dirty="0"/>
          </a:p>
          <a:p>
            <a:r>
              <a:rPr lang="en-US" dirty="0"/>
              <a:t>The contents of this block contains properties (and other things) that help describe the state of the resource. In this instance, the content attribute here specifies the contents of the file.</a:t>
            </a:r>
          </a:p>
          <a:p>
            <a:endParaRPr lang="en-US" dirty="0"/>
          </a:p>
          <a:p>
            <a:r>
              <a:rPr lang="en-US" dirty="0"/>
              <a:t>Attributes are laid out with the name of the properties followed by a space and then the value for the attribute.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04873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part is that there is no action defined. And if you think back to the previous examples that we showed you, not all of the resources have defined actions.</a:t>
            </a:r>
          </a:p>
          <a:p>
            <a:endParaRPr lang="en-US" dirty="0"/>
          </a:p>
          <a:p>
            <a:r>
              <a:rPr lang="en-US" dirty="0"/>
              <a:t>So what action is the resource taking? How do you know?</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5498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Code</a:t>
            </a:r>
          </a:p>
        </p:txBody>
      </p:sp>
      <p:sp>
        <p:nvSpPr>
          <p:cNvPr id="16" name="Content Placeholder 3"/>
          <p:cNvSpPr>
            <a:spLocks noGrp="1"/>
          </p:cNvSpPr>
          <p:nvPr>
            <p:ph sz="quarter" idx="10" hasCustomPrompt="1"/>
          </p:nvPr>
        </p:nvSpPr>
        <p:spPr>
          <a:xfrm>
            <a:off x="609915" y="1348278"/>
            <a:ext cx="14934884" cy="6722209"/>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7" name="Footer Placeholder 17"/>
          <p:cNvSpPr>
            <a:spLocks noGrp="1"/>
          </p:cNvSpPr>
          <p:nvPr>
            <p:ph type="ftr" sz="quarter" idx="13"/>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18"/>
          <p:cNvSpPr>
            <a:spLocks noGrp="1"/>
          </p:cNvSpPr>
          <p:nvPr>
            <p:ph type="sldNum" sz="quarter" idx="14"/>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a:t>Code with Content Right</a:t>
            </a:r>
          </a:p>
        </p:txBody>
      </p:sp>
      <p:sp>
        <p:nvSpPr>
          <p:cNvPr id="16" name="Content Placeholder 3"/>
          <p:cNvSpPr>
            <a:spLocks noGrp="1"/>
          </p:cNvSpPr>
          <p:nvPr>
            <p:ph sz="quarter" idx="10" hasCustomPrompt="1"/>
          </p:nvPr>
        </p:nvSpPr>
        <p:spPr>
          <a:xfrm>
            <a:off x="609916" y="1348278"/>
            <a:ext cx="7310937" cy="660087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6600875"/>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a:t>Code with Content Below</a:t>
            </a:r>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Modify File</a:t>
            </a:r>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0218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Modify File with Content Below</a:t>
            </a:r>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a:t>Modify File with Content Right</a:t>
            </a:r>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a:t>+</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09688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a:t>Objective:</a:t>
            </a:r>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82" r:id="rId7"/>
    <p:sldLayoutId id="2147483785" r:id="rId8"/>
    <p:sldLayoutId id="2147483774" r:id="rId9"/>
    <p:sldLayoutId id="2147483771" r:id="rId10"/>
    <p:sldLayoutId id="2147483764" r:id="rId11"/>
    <p:sldLayoutId id="2147483766" r:id="rId12"/>
    <p:sldLayoutId id="2147483767" r:id="rId13"/>
    <p:sldLayoutId id="2147483795" r:id="rId14"/>
    <p:sldLayoutId id="2147483793" r:id="rId15"/>
    <p:sldLayoutId id="2147483794" r:id="rId16"/>
    <p:sldLayoutId id="2147483792" r:id="rId17"/>
    <p:sldLayoutId id="2147483790" r:id="rId18"/>
    <p:sldLayoutId id="2147483723" r:id="rId19"/>
    <p:sldLayoutId id="214748379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docs.chef.io/resource_file.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docs.chef.io/resource_servic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docs.chef.io/resource_packag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ocs.chef.io/chef_client.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docs.chef.io/resource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chef.io/resources.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Chef Resources</a:t>
            </a:r>
          </a:p>
        </p:txBody>
      </p:sp>
      <p:sp>
        <p:nvSpPr>
          <p:cNvPr id="3" name="Subtitle 2"/>
          <p:cNvSpPr>
            <a:spLocks noGrp="1"/>
          </p:cNvSpPr>
          <p:nvPr>
            <p:ph type="subTitle" idx="1"/>
          </p:nvPr>
        </p:nvSpPr>
        <p:spPr bwMode="auto"/>
        <p:txBody>
          <a:bodyPr/>
          <a:lstStyle/>
          <a:p>
            <a:r>
              <a:rPr lang="en-US" dirty="0"/>
              <a:t>Chef's Fundamental Building Blocks </a:t>
            </a:r>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file creation</a:t>
            </a:r>
            <a:endParaRPr lang="en-US" dirty="0"/>
          </a:p>
        </p:txBody>
      </p:sp>
      <p:sp>
        <p:nvSpPr>
          <p:cNvPr id="5" name="Content Placeholder 4"/>
          <p:cNvSpPr>
            <a:spLocks noGrp="1"/>
          </p:cNvSpPr>
          <p:nvPr>
            <p:ph sz="quarter" idx="10"/>
          </p:nvPr>
        </p:nvSpPr>
        <p:spPr/>
        <p:txBody>
          <a:bodyPr>
            <a:normAutofit lnSpcReduction="10000"/>
          </a:bodyPr>
          <a:lstStyle/>
          <a:p>
            <a:r>
              <a:rPr lang="en-US" dirty="0"/>
              <a:t>file </a:t>
            </a:r>
            <a:r>
              <a:rPr lang="en-US" sz="4000" dirty="0"/>
              <a:t>'C:\inetpub\wwwroot\Default.htm</a:t>
            </a:r>
            <a:r>
              <a:rPr lang="en-US" dirty="0"/>
              <a:t>' do</a:t>
            </a:r>
          </a:p>
          <a:p>
            <a:r>
              <a:rPr lang="en-US" dirty="0"/>
              <a:t>  content 'Hello, world!'</a:t>
            </a:r>
          </a:p>
          <a:p>
            <a:r>
              <a:rPr lang="en-US" sz="4000" dirty="0"/>
              <a:t>  rights :read, '</a:t>
            </a:r>
            <a:r>
              <a:rPr lang="en-US" sz="4000" dirty="0" smtClean="0"/>
              <a:t>Everyone’</a:t>
            </a:r>
          </a:p>
          <a:p>
            <a:r>
              <a:rPr lang="en-US" sz="4000" dirty="0"/>
              <a:t> </a:t>
            </a:r>
            <a:r>
              <a:rPr lang="en-US" sz="4000" dirty="0" smtClean="0"/>
              <a:t> action :create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a:t>The file </a:t>
            </a:r>
            <a:r>
              <a:rPr lang="en-US" sz="4400" dirty="0"/>
              <a:t>'C</a:t>
            </a:r>
            <a:r>
              <a:rPr lang="en-US" dirty="0"/>
              <a:t>:\inetpub\wwwroot\Default.htm' with the content 'Hello, world!' and grants 'read' rights for 'Everyone'.</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https://docs.chef.io/resource_file.html</a:t>
            </a:r>
            <a:endParaRPr lang="en-US" dirty="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file deletion</a:t>
            </a:r>
            <a:endParaRPr lang="en-US" dirty="0"/>
          </a:p>
        </p:txBody>
      </p:sp>
      <p:sp>
        <p:nvSpPr>
          <p:cNvPr id="5" name="Content Placeholder 4"/>
          <p:cNvSpPr>
            <a:spLocks noGrp="1"/>
          </p:cNvSpPr>
          <p:nvPr>
            <p:ph sz="quarter" idx="10"/>
          </p:nvPr>
        </p:nvSpPr>
        <p:spPr/>
        <p:txBody>
          <a:bodyPr/>
          <a:lstStyle/>
          <a:p>
            <a:r>
              <a:rPr lang="en-US" dirty="0"/>
              <a:t>file </a:t>
            </a:r>
            <a:r>
              <a:rPr lang="en-US" sz="4000" dirty="0"/>
              <a:t>'C:</a:t>
            </a:r>
            <a:r>
              <a:rPr lang="en-US" dirty="0"/>
              <a:t>\PHP\php.ini</a:t>
            </a:r>
            <a:r>
              <a:rPr lang="uk-UA" dirty="0"/>
              <a:t>'</a:t>
            </a:r>
            <a:r>
              <a:rPr lang="en-US" dirty="0"/>
              <a:t> do</a:t>
            </a:r>
          </a:p>
          <a:p>
            <a:r>
              <a:rPr lang="en-US" dirty="0"/>
              <a:t>  action :delete</a:t>
            </a:r>
          </a:p>
          <a:p>
            <a:r>
              <a:rPr lang="en-US" dirty="0"/>
              <a:t>end</a:t>
            </a:r>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3700" dirty="0"/>
              <a:t>'</a:t>
            </a:r>
            <a:r>
              <a:rPr lang="en-US" sz="3700" dirty="0"/>
              <a:t>C:\PHP\php.ini</a:t>
            </a:r>
            <a:r>
              <a:rPr lang="uk-UA" sz="3700" dirty="0"/>
              <a:t>'</a:t>
            </a:r>
            <a:r>
              <a:rPr lang="en-US" sz="3700" dirty="0"/>
              <a:t> is deleted.</a:t>
            </a:r>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11</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https://docs.chef.io/resource_file.html</a:t>
            </a:r>
            <a:endParaRPr lang="en-US" dirty="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R</a:t>
            </a:r>
            <a:r>
              <a:rPr lang="en-US" dirty="0" smtClean="0"/>
              <a:t>esource: service enable/start</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p:txBody>
          <a:bodyPr/>
          <a:lstStyle/>
          <a:p>
            <a:fld id="{D3C6E21F-9381-4880-84FB-1E73165A9E9D}" type="slidenum">
              <a:rPr lang="en-US" smtClean="0"/>
              <a:pPr/>
              <a:t>12</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https://docs.chef.io/resource_service.html</a:t>
            </a:r>
            <a:endParaRPr lang="en-US" dirty="0">
              <a:cs typeface="Courier New" panose="02070309020205020404" pitchFamily="49" charset="0"/>
            </a:endParaRPr>
          </a:p>
          <a:p>
            <a:pPr algn="ctr"/>
            <a:endParaRPr lang="en-US" dirty="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resource: </a:t>
            </a:r>
            <a:r>
              <a:rPr lang="en-US" dirty="0"/>
              <a:t>powershell_script</a:t>
            </a:r>
          </a:p>
        </p:txBody>
      </p:sp>
      <p:sp>
        <p:nvSpPr>
          <p:cNvPr id="5" name="Content Placeholder 4"/>
          <p:cNvSpPr>
            <a:spLocks noGrp="1"/>
          </p:cNvSpPr>
          <p:nvPr>
            <p:ph sz="quarter" idx="10"/>
          </p:nvPr>
        </p:nvSpPr>
        <p:spPr/>
        <p:txBody>
          <a:bodyPr/>
          <a:lstStyle/>
          <a:p>
            <a:r>
              <a:rPr lang="en-US" sz="3600" b="1" dirty="0"/>
              <a:t>powershell_script 'Install IIS' do</a:t>
            </a:r>
          </a:p>
          <a:p>
            <a:r>
              <a:rPr lang="en-US" sz="3600" b="1" dirty="0"/>
              <a:t>  code </a:t>
            </a:r>
            <a:r>
              <a:rPr lang="en-US" sz="3600" dirty="0"/>
              <a:t>'Add-WindowsFeature </a:t>
            </a:r>
            <a:r>
              <a:rPr lang="en-US" sz="3600" b="1" dirty="0"/>
              <a:t>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a:t>The powershell_script named 'Install IIS' is run with the code 'Add-WindowsFeature Web-Server'.</a:t>
            </a:r>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https://docs.chef.io/resource_powershell_script.html</a:t>
            </a:r>
            <a:endParaRPr lang="en-US" dirty="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Full Recipe</a:t>
            </a:r>
            <a:endParaRPr lang="en-US" dirty="0"/>
          </a:p>
        </p:txBody>
      </p:sp>
      <p:sp>
        <p:nvSpPr>
          <p:cNvPr id="5" name="Content Placeholder 4"/>
          <p:cNvSpPr>
            <a:spLocks noGrp="1"/>
          </p:cNvSpPr>
          <p:nvPr>
            <p:ph sz="quarter" idx="10"/>
          </p:nvPr>
        </p:nvSpPr>
        <p:spPr>
          <a:xfrm>
            <a:off x="609915" y="1180949"/>
            <a:ext cx="14934855" cy="6885155"/>
          </a:xfrm>
        </p:spPr>
        <p:txBody>
          <a:bodyPr>
            <a:normAutofit fontScale="92500" lnSpcReduction="10000"/>
          </a:bodyPr>
          <a:lstStyle/>
          <a:p>
            <a:r>
              <a:rPr lang="en-US" sz="3200" b="1" dirty="0"/>
              <a:t>powershell_script 'Install IIS' do</a:t>
            </a:r>
          </a:p>
          <a:p>
            <a:r>
              <a:rPr lang="en-US" sz="3200" b="1" dirty="0"/>
              <a:t>  code </a:t>
            </a:r>
            <a:r>
              <a:rPr lang="en-US" sz="3200" dirty="0"/>
              <a:t>'Add-WindowsFeature </a:t>
            </a:r>
            <a:r>
              <a:rPr lang="en-US" sz="3200" b="1" dirty="0"/>
              <a:t>Web-Server'</a:t>
            </a:r>
          </a:p>
          <a:p>
            <a:r>
              <a:rPr lang="en-US" sz="3200" b="1" dirty="0"/>
              <a:t>  action :run</a:t>
            </a:r>
          </a:p>
          <a:p>
            <a:r>
              <a:rPr lang="en-US" sz="3200" b="1" dirty="0" smtClean="0"/>
              <a:t>end</a:t>
            </a:r>
          </a:p>
          <a:p>
            <a:endParaRPr lang="en-US" sz="1200" b="1" dirty="0" smtClean="0"/>
          </a:p>
          <a:p>
            <a:r>
              <a:rPr lang="en-US" sz="3200" dirty="0"/>
              <a:t>file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a:t>  content 'Hello, world!'</a:t>
            </a:r>
          </a:p>
          <a:p>
            <a:r>
              <a:rPr lang="en-US" sz="3200" dirty="0"/>
              <a:t>  rights :read, '</a:t>
            </a:r>
            <a:r>
              <a:rPr lang="en-US" sz="3200" dirty="0" smtClean="0"/>
              <a:t>Everyone’</a:t>
            </a:r>
          </a:p>
          <a:p>
            <a:r>
              <a:rPr lang="en-US" sz="3200" dirty="0"/>
              <a:t> </a:t>
            </a:r>
            <a:r>
              <a:rPr lang="en-US" sz="3200" dirty="0" smtClean="0"/>
              <a:t> action :create</a:t>
            </a:r>
            <a:endParaRPr lang="en-US" sz="3200" dirty="0"/>
          </a:p>
          <a:p>
            <a:r>
              <a:rPr lang="en-US" sz="3200" dirty="0" smtClean="0"/>
              <a:t>end</a:t>
            </a:r>
          </a:p>
          <a:p>
            <a:endParaRPr lang="en-US" sz="1200" dirty="0"/>
          </a:p>
          <a:p>
            <a:r>
              <a:rPr lang="en-US" sz="3200" dirty="0"/>
              <a:t>service 'w3svc' do</a:t>
            </a:r>
          </a:p>
          <a:p>
            <a:r>
              <a:rPr lang="en-US" sz="3200" dirty="0"/>
              <a:t>  action [ :enable, :start ]</a:t>
            </a:r>
          </a:p>
          <a:p>
            <a:r>
              <a:rPr lang="en-US" sz="3200" dirty="0"/>
              <a:t>end</a:t>
            </a:r>
          </a:p>
          <a:p>
            <a:endParaRPr lang="en-US" sz="3600" dirty="0"/>
          </a:p>
          <a:p>
            <a:endParaRPr lang="en-US" dirty="0"/>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4611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457200" indent="-457200">
              <a:buFont typeface="Wingdings" panose="05000000000000000000" pitchFamily="2" charset="2"/>
              <a:buChar char="q"/>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70005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GL: </a:t>
            </a:r>
            <a:r>
              <a:rPr lang="en-US" dirty="0"/>
              <a:t>Launch the ChefDK PowerShell</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16</a:t>
            </a:fld>
            <a:endParaRPr lang="en-US" dirty="0"/>
          </a:p>
        </p:txBody>
      </p:sp>
      <p:sp>
        <p:nvSpPr>
          <p:cNvPr id="12" name="Text Placeholder 11">
            <a:extLst>
              <a:ext uri="{FF2B5EF4-FFF2-40B4-BE49-F238E27FC236}">
                <a16:creationId xmlns="" xmlns:a16="http://schemas.microsoft.com/office/drawing/2014/main" id="{CA89627A-ABE1-44D7-9524-95E48B5BC2AB}"/>
              </a:ext>
            </a:extLst>
          </p:cNvPr>
          <p:cNvSpPr>
            <a:spLocks noGrp="1"/>
          </p:cNvSpPr>
          <p:nvPr>
            <p:ph type="body" sz="quarter" idx="12"/>
          </p:nvPr>
        </p:nvSpPr>
        <p:spPr>
          <a:xfrm>
            <a:off x="677333" y="1856200"/>
            <a:ext cx="4455776" cy="5345953"/>
          </a:xfrm>
        </p:spPr>
        <p:txBody>
          <a:bodyPr/>
          <a:lstStyle/>
          <a:p>
            <a:r>
              <a:rPr lang="en-US" dirty="0"/>
              <a:t>Double-click the ChefDK icon on your virtual workstation.</a:t>
            </a:r>
          </a:p>
          <a:p>
            <a:endParaRPr lang="en-US" dirty="0"/>
          </a:p>
          <a:p>
            <a:r>
              <a:rPr lang="en-US" dirty="0"/>
              <a:t>This will launch a </a:t>
            </a:r>
            <a:r>
              <a:rPr lang="en-US" sz="4400" dirty="0"/>
              <a:t>Chef version of PowerShell.</a:t>
            </a:r>
            <a:endParaRPr lang="en-US" dirty="0"/>
          </a:p>
        </p:txBody>
      </p:sp>
      <p:pic>
        <p:nvPicPr>
          <p:cNvPr id="13" name="Picture 12">
            <a:extLst>
              <a:ext uri="{FF2B5EF4-FFF2-40B4-BE49-F238E27FC236}">
                <a16:creationId xmlns="" xmlns:a16="http://schemas.microsoft.com/office/drawing/2014/main" id="{DC8E38A5-6121-40B7-9E0D-90AD37DE89DE}"/>
              </a:ext>
            </a:extLst>
          </p:cNvPr>
          <p:cNvPicPr>
            <a:picLocks noChangeAspect="1"/>
          </p:cNvPicPr>
          <p:nvPr/>
        </p:nvPicPr>
        <p:blipFill>
          <a:blip r:embed="rId3"/>
          <a:stretch>
            <a:fillRect/>
          </a:stretch>
        </p:blipFill>
        <p:spPr>
          <a:xfrm>
            <a:off x="7783801" y="4247594"/>
            <a:ext cx="8084685" cy="3631623"/>
          </a:xfrm>
          <a:prstGeom prst="rect">
            <a:avLst/>
          </a:prstGeom>
          <a:ln>
            <a:solidFill>
              <a:schemeClr val="accent1"/>
            </a:solidFill>
          </a:ln>
        </p:spPr>
      </p:pic>
      <p:grpSp>
        <p:nvGrpSpPr>
          <p:cNvPr id="17" name="Group 16">
            <a:extLst>
              <a:ext uri="{FF2B5EF4-FFF2-40B4-BE49-F238E27FC236}">
                <a16:creationId xmlns="" xmlns:a16="http://schemas.microsoft.com/office/drawing/2014/main" id="{E0519C4A-6CC1-4538-A717-39431B4C352A}"/>
              </a:ext>
            </a:extLst>
          </p:cNvPr>
          <p:cNvGrpSpPr/>
          <p:nvPr/>
        </p:nvGrpSpPr>
        <p:grpSpPr>
          <a:xfrm>
            <a:off x="3657600" y="1314717"/>
            <a:ext cx="5563611" cy="4748689"/>
            <a:chOff x="3657600" y="1314717"/>
            <a:chExt cx="5563611" cy="4748689"/>
          </a:xfrm>
        </p:grpSpPr>
        <p:pic>
          <p:nvPicPr>
            <p:cNvPr id="7" name="Picture 6">
              <a:extLst>
                <a:ext uri="{FF2B5EF4-FFF2-40B4-BE49-F238E27FC236}">
                  <a16:creationId xmlns="" xmlns:a16="http://schemas.microsoft.com/office/drawing/2014/main" id="{D576B369-C419-4118-86A8-6E503FC2AB67}"/>
                </a:ext>
              </a:extLst>
            </p:cNvPr>
            <p:cNvPicPr>
              <a:picLocks noChangeAspect="1"/>
            </p:cNvPicPr>
            <p:nvPr/>
          </p:nvPicPr>
          <p:blipFill>
            <a:blip r:embed="rId4"/>
            <a:stretch>
              <a:fillRect/>
            </a:stretch>
          </p:blipFill>
          <p:spPr>
            <a:xfrm>
              <a:off x="5696528" y="1314717"/>
              <a:ext cx="3524683" cy="4748689"/>
            </a:xfrm>
            <a:prstGeom prst="rect">
              <a:avLst/>
            </a:prstGeom>
            <a:ln>
              <a:solidFill>
                <a:schemeClr val="accent1"/>
              </a:solidFill>
            </a:ln>
          </p:spPr>
        </p:pic>
        <p:cxnSp>
          <p:nvCxnSpPr>
            <p:cNvPr id="15" name="Straight Arrow Connector 14">
              <a:extLst>
                <a:ext uri="{FF2B5EF4-FFF2-40B4-BE49-F238E27FC236}">
                  <a16:creationId xmlns="" xmlns:a16="http://schemas.microsoft.com/office/drawing/2014/main" id="{4472FAF4-1F12-49DB-936B-20DB871F7968}"/>
                </a:ext>
              </a:extLst>
            </p:cNvPr>
            <p:cNvCxnSpPr>
              <a:cxnSpLocks/>
            </p:cNvCxnSpPr>
            <p:nvPr/>
          </p:nvCxnSpPr>
          <p:spPr>
            <a:xfrm>
              <a:off x="3657600" y="3304309"/>
              <a:ext cx="1849582"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r>
              <a:rPr lang="en-US" dirty="0"/>
              <a:t>PS C:\Users\Administrator&gt;</a:t>
            </a:r>
          </a:p>
        </p:txBody>
      </p:sp>
      <p:sp>
        <p:nvSpPr>
          <p:cNvPr id="3" name="Title 2"/>
          <p:cNvSpPr>
            <a:spLocks noGrp="1"/>
          </p:cNvSpPr>
          <p:nvPr>
            <p:ph type="title"/>
          </p:nvPr>
        </p:nvSpPr>
        <p:spPr/>
        <p:txBody>
          <a:bodyPr/>
          <a:lstStyle/>
          <a:p>
            <a:r>
              <a:rPr lang="fi-FI" dirty="0"/>
              <a:t>GL: </a:t>
            </a:r>
            <a:r>
              <a:rPr lang="en-US" dirty="0"/>
              <a:t>Navigate to the Home Directory</a:t>
            </a:r>
          </a:p>
        </p:txBody>
      </p:sp>
      <p:sp>
        <p:nvSpPr>
          <p:cNvPr id="4" name="Text Placeholder 3"/>
          <p:cNvSpPr>
            <a:spLocks noGrp="1"/>
          </p:cNvSpPr>
          <p:nvPr>
            <p:ph type="body" sz="quarter" idx="11"/>
          </p:nvPr>
        </p:nvSpPr>
        <p:spPr/>
        <p:txBody>
          <a:bodyPr/>
          <a:lstStyle/>
          <a:p>
            <a:r>
              <a:rPr lang="en-US" dirty="0"/>
              <a:t>&gt; cd ~</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5590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i-FI" dirty="0"/>
              <a:t>GL: </a:t>
            </a:r>
            <a:r>
              <a:rPr lang="en-US" dirty="0"/>
              <a:t>Create and Open a Recipe File</a:t>
            </a:r>
          </a:p>
        </p:txBody>
      </p:sp>
      <p:sp>
        <p:nvSpPr>
          <p:cNvPr id="4" name="Text Placeholder 3"/>
          <p:cNvSpPr>
            <a:spLocks noGrp="1"/>
          </p:cNvSpPr>
          <p:nvPr>
            <p:ph type="body" sz="quarter" idx="11"/>
          </p:nvPr>
        </p:nvSpPr>
        <p:spPr/>
        <p:txBody>
          <a:bodyPr/>
          <a:lstStyle/>
          <a:p>
            <a:r>
              <a:rPr lang="en-US" dirty="0"/>
              <a:t>C:\Users\Administrator&gt; atom hello.rb</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7" name="Picture 6">
            <a:extLst>
              <a:ext uri="{FF2B5EF4-FFF2-40B4-BE49-F238E27FC236}">
                <a16:creationId xmlns="" xmlns:a16="http://schemas.microsoft.com/office/drawing/2014/main" id="{6630604D-E30B-40EE-B900-4CB580A099A7}"/>
              </a:ext>
            </a:extLst>
          </p:cNvPr>
          <p:cNvPicPr>
            <a:picLocks noChangeAspect="1"/>
          </p:cNvPicPr>
          <p:nvPr/>
        </p:nvPicPr>
        <p:blipFill>
          <a:blip r:embed="rId3"/>
          <a:stretch>
            <a:fillRect/>
          </a:stretch>
        </p:blipFill>
        <p:spPr>
          <a:xfrm>
            <a:off x="2385363" y="2751500"/>
            <a:ext cx="11485274" cy="5143485"/>
          </a:xfrm>
          <a:prstGeom prst="rect">
            <a:avLst/>
          </a:prstGeom>
          <a:ln>
            <a:solidFill>
              <a:schemeClr val="accent1"/>
            </a:solidFill>
          </a:ln>
        </p:spPr>
      </p:pic>
    </p:spTree>
    <p:extLst>
      <p:ext uri="{BB962C8B-B14F-4D97-AF65-F5344CB8AC3E}">
        <p14:creationId xmlns:p14="http://schemas.microsoft.com/office/powerpoint/2010/main" val="382154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Create a Recipe File Named </a:t>
            </a:r>
            <a:r>
              <a:rPr lang="en-US" dirty="0" err="1"/>
              <a:t>hello.rb</a:t>
            </a:r>
            <a:endParaRPr lang="en-US" dirty="0"/>
          </a:p>
        </p:txBody>
      </p:sp>
      <p:sp>
        <p:nvSpPr>
          <p:cNvPr id="3" name="Content Placeholder 2"/>
          <p:cNvSpPr>
            <a:spLocks noGrp="1"/>
          </p:cNvSpPr>
          <p:nvPr>
            <p:ph sz="quarter" idx="10"/>
          </p:nvPr>
        </p:nvSpPr>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content </a:t>
            </a:r>
            <a:r>
              <a:rPr lang="uk-UA" b="1" dirty="0"/>
              <a:t>'</a:t>
            </a:r>
            <a:r>
              <a:rPr lang="en-US" b="1" dirty="0"/>
              <a:t>Hello, world!</a:t>
            </a:r>
            <a:r>
              <a:rPr lang="uk-UA" b="1" dirty="0"/>
              <a:t>'</a:t>
            </a:r>
            <a:endParaRPr lang="en-US" b="1" dirty="0"/>
          </a:p>
          <a:p>
            <a:r>
              <a:rPr lang="en-US" b="1" dirty="0"/>
              <a:t>end</a:t>
            </a:r>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a:t>'</a:t>
            </a:r>
            <a:r>
              <a:rPr lang="en-US" dirty="0"/>
              <a:t>C:\</a:t>
            </a:r>
            <a:r>
              <a:rPr lang="en-US" dirty="0" err="1"/>
              <a:t>hello.txt</a:t>
            </a:r>
            <a:r>
              <a:rPr lang="uk-UA" dirty="0"/>
              <a:t>'</a:t>
            </a:r>
            <a:r>
              <a:rPr lang="en-US" dirty="0"/>
              <a:t> is created with the content </a:t>
            </a:r>
            <a:r>
              <a:rPr lang="uk-UA" dirty="0"/>
              <a:t>'</a:t>
            </a:r>
            <a:r>
              <a:rPr lang="en-US" dirty="0"/>
              <a:t>Hello, world!</a:t>
            </a:r>
            <a:r>
              <a:rPr lang="uk-UA" dirty="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lvl="1"/>
            <a:endParaRPr lang="en-US" dirty="0"/>
          </a:p>
          <a:p>
            <a:pPr marL="918588" lvl="1" indent="-609570">
              <a:buFont typeface="Wingdings" panose="05000000000000000000" pitchFamily="2" charset="2"/>
              <a:buChar char="Ø"/>
            </a:pPr>
            <a:r>
              <a:rPr lang="en-US" dirty="0"/>
              <a:t>User Chef to set the policy on your workstation</a:t>
            </a:r>
          </a:p>
          <a:p>
            <a:pPr marL="918588" lvl="1" indent="-609570">
              <a:buFont typeface="Wingdings" panose="05000000000000000000" pitchFamily="2" charset="2"/>
              <a:buChar char="Ø"/>
            </a:pPr>
            <a:r>
              <a:rPr lang="en-US" dirty="0"/>
              <a:t>Use the chef-client command</a:t>
            </a:r>
          </a:p>
          <a:p>
            <a:pPr marL="918588" lvl="1" indent="-609570">
              <a:buFont typeface="Wingdings" panose="05000000000000000000" pitchFamily="2" charset="2"/>
              <a:buChar char="Ø"/>
            </a:pPr>
            <a:r>
              <a:rPr lang="en-US" dirty="0"/>
              <a:t>Create a basic Chef recipe file</a:t>
            </a:r>
          </a:p>
          <a:p>
            <a:pPr marL="918588" lvl="1" indent="-609570">
              <a:buFont typeface="Wingdings" panose="05000000000000000000" pitchFamily="2" charset="2"/>
              <a:buChar char="Ø"/>
            </a:pPr>
            <a:r>
              <a:rPr lang="en-US" dirty="0"/>
              <a:t>Define Chef Resources</a:t>
            </a:r>
          </a:p>
          <a:p>
            <a:pPr lvl="1"/>
            <a:endParaRPr lang="en-US" dirty="0"/>
          </a:p>
          <a:p>
            <a:pPr marL="918588" lvl="1" indent="-609570">
              <a:buFont typeface="Arial" panose="020B0604020202020204" pitchFamily="34" charset="0"/>
              <a:buChar char="•"/>
            </a:pPr>
            <a:endParaRPr lang="en-US" dirty="0"/>
          </a:p>
          <a:p>
            <a:pPr marL="918588" lvl="1" indent="-609570">
              <a:buFont typeface="Arial" panose="020B0604020202020204" pitchFamily="34" charset="0"/>
              <a:buChar char="•"/>
            </a:pPr>
            <a:endParaRPr lang="en-US" dirty="0"/>
          </a:p>
          <a:p>
            <a:pPr marL="918588" lvl="1" indent="-609570">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77670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chef-client</a:t>
            </a:r>
          </a:p>
        </p:txBody>
      </p:sp>
      <p:sp>
        <p:nvSpPr>
          <p:cNvPr id="3" name="Subtitle 2"/>
          <p:cNvSpPr>
            <a:spLocks noGrp="1"/>
          </p:cNvSpPr>
          <p:nvPr>
            <p:ph type="subTitle" idx="1"/>
          </p:nvPr>
        </p:nvSpPr>
        <p:spPr/>
        <p:txBody>
          <a:bodyPr/>
          <a:lstStyle/>
          <a:p>
            <a:r>
              <a:rPr lang="en-US" dirty="0">
                <a:latin typeface="+mj-lt"/>
              </a:rPr>
              <a:t>chef-client </a:t>
            </a:r>
            <a:r>
              <a:rPr lang="en-US" dirty="0"/>
              <a:t>is an agent that runs locally on every node that is under management by Chef. </a:t>
            </a:r>
          </a:p>
          <a:p>
            <a:endParaRPr lang="en-US" dirty="0"/>
          </a:p>
          <a:p>
            <a:r>
              <a:rPr lang="en-US" dirty="0"/>
              <a:t>When a </a:t>
            </a:r>
            <a:r>
              <a:rPr lang="en-US" dirty="0">
                <a:latin typeface="+mj-lt"/>
              </a:rPr>
              <a:t>chef-client </a:t>
            </a:r>
            <a:r>
              <a:rPr lang="en-US" dirty="0"/>
              <a:t>is run, it will perform all of the steps that are required to bring the node into the expected state.</a:t>
            </a:r>
          </a:p>
        </p:txBody>
      </p:sp>
      <p:sp>
        <p:nvSpPr>
          <p:cNvPr id="8" name="Footer Placeholder 7"/>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1"/>
          </p:nvPr>
        </p:nvSpPr>
        <p:spPr/>
        <p:txBody>
          <a:bodyPr/>
          <a:lstStyle/>
          <a:p>
            <a:fld id="{D3C6E21F-9381-4880-84FB-1E73165A9E9D}" type="slidenum">
              <a:rPr lang="en-US" smtClean="0"/>
              <a:pPr/>
              <a:t>21</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a:hlinkClick r:id="rId3"/>
              </a:rPr>
              <a:t>https://docs.chef.io/chef_client.html</a:t>
            </a:r>
            <a:endParaRPr lang="en-US" dirty="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20080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ourier New" panose="02070309020205020404" pitchFamily="49" charset="0"/>
              </a:rPr>
              <a:t>--local-mode (or -z)</a:t>
            </a:r>
          </a:p>
        </p:txBody>
      </p:sp>
      <p:sp>
        <p:nvSpPr>
          <p:cNvPr id="3" name="Subtitle 2"/>
          <p:cNvSpPr>
            <a:spLocks noGrp="1"/>
          </p:cNvSpPr>
          <p:nvPr>
            <p:ph type="subTitle" idx="1"/>
          </p:nvPr>
        </p:nvSpPr>
        <p:spPr/>
        <p:txBody>
          <a:bodyPr/>
          <a:lstStyle/>
          <a:p>
            <a:r>
              <a:rPr lang="en-US" dirty="0">
                <a:latin typeface="+mj-lt"/>
                <a:cs typeface="Courier New" panose="02070309020205020404" pitchFamily="49" charset="0"/>
              </a:rPr>
              <a:t>chef-client's </a:t>
            </a:r>
            <a:r>
              <a:rPr lang="en-US" dirty="0"/>
              <a:t>default mode attempts to contact a Chef Server and ask it for the recipes to run for the given node. </a:t>
            </a:r>
          </a:p>
          <a:p>
            <a:endParaRPr lang="en-US" dirty="0"/>
          </a:p>
          <a:p>
            <a:r>
              <a:rPr lang="en-US" dirty="0"/>
              <a:t>We are overriding that behavior to have it work in a local mode.</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347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a:t>
            </a:r>
          </a:p>
          <a:p>
            <a:r>
              <a:rPr lang="en-US" sz="2000" dirty="0"/>
              <a:t>[2018-09-08T16:48:26+00:00] WARN: No cookbooks directory found at or above current directory.  Assuming C :/Users/Administrator.</a:t>
            </a:r>
          </a:p>
          <a:p>
            <a:r>
              <a:rPr lang="en-US" sz="2000" dirty="0"/>
              <a:t>Starting Chef Client, version 13.3.42</a:t>
            </a:r>
          </a:p>
          <a:p>
            <a:r>
              <a:rPr lang="en-US" sz="2000" dirty="0"/>
              <a:t>….</a:t>
            </a:r>
          </a:p>
          <a:p>
            <a:r>
              <a:rPr lang="en-US" sz="2000" dirty="0"/>
              <a:t>Converging 1 resources</a:t>
            </a:r>
          </a:p>
          <a:p>
            <a:r>
              <a:rPr lang="en-US" sz="2000" dirty="0"/>
              <a:t>Recipe: @</a:t>
            </a:r>
            <a:r>
              <a:rPr lang="en-US" sz="2000" dirty="0" err="1"/>
              <a:t>recipe_files</a:t>
            </a:r>
            <a:r>
              <a:rPr lang="en-US" sz="2000" dirty="0"/>
              <a:t>::C:/Users/Administrator/hello.rb</a:t>
            </a:r>
          </a:p>
          <a:p>
            <a:r>
              <a:rPr lang="en-US" sz="2000" dirty="0"/>
              <a:t>  * file[C:\hello.txt] action create</a:t>
            </a:r>
          </a:p>
          <a:p>
            <a:r>
              <a:rPr lang="en-US" sz="2000" dirty="0"/>
              <a:t>    - create new file C:\hello.txt</a:t>
            </a:r>
          </a:p>
          <a:p>
            <a:r>
              <a:rPr lang="en-US" sz="2000" dirty="0"/>
              <a:t>    - update content in file C:\hello.txt from none to 315f5b</a:t>
            </a:r>
          </a:p>
          <a:p>
            <a:r>
              <a:rPr lang="en-US" sz="2000" dirty="0"/>
              <a:t>    --- C:\</a:t>
            </a:r>
            <a:r>
              <a:rPr lang="en-US" sz="2000" dirty="0" err="1"/>
              <a:t>hello.txt</a:t>
            </a:r>
            <a:r>
              <a:rPr lang="en-US" sz="2000" dirty="0"/>
              <a:t>    2018-09-08 16:49:39.000000000 +0000</a:t>
            </a:r>
          </a:p>
          <a:p>
            <a:r>
              <a:rPr lang="en-US" sz="2000" dirty="0"/>
              <a:t>    +++ C:\chef-hello20180908-3804-txt4m7.txt   2018-09-08 16:49:39.000000000 +0000</a:t>
            </a:r>
          </a:p>
          <a:p>
            <a:r>
              <a:rPr lang="en-US" sz="2000" dirty="0"/>
              <a:t>    @@ -1 +1,2 @@</a:t>
            </a:r>
          </a:p>
          <a:p>
            <a:r>
              <a:rPr lang="en-US" sz="2000" dirty="0"/>
              <a:t>    +Hello, world! …</a:t>
            </a:r>
          </a:p>
        </p:txBody>
      </p:sp>
      <p:sp>
        <p:nvSpPr>
          <p:cNvPr id="3" name="Title 2"/>
          <p:cNvSpPr>
            <a:spLocks noGrp="1"/>
          </p:cNvSpPr>
          <p:nvPr>
            <p:ph type="title"/>
          </p:nvPr>
        </p:nvSpPr>
        <p:spPr/>
        <p:txBody>
          <a:bodyPr/>
          <a:lstStyle/>
          <a:p>
            <a:r>
              <a:rPr lang="fi-FI" dirty="0"/>
              <a:t>GL: </a:t>
            </a:r>
            <a:r>
              <a:rPr lang="en-US" dirty="0"/>
              <a:t>Apply a Recipe File</a:t>
            </a:r>
          </a:p>
        </p:txBody>
      </p:sp>
      <p:sp>
        <p:nvSpPr>
          <p:cNvPr id="4" name="Text Placeholder 3"/>
          <p:cNvSpPr>
            <a:spLocks noGrp="1"/>
          </p:cNvSpPr>
          <p:nvPr>
            <p:ph type="body" sz="quarter" idx="11"/>
          </p:nvPr>
        </p:nvSpPr>
        <p:spPr/>
        <p:txBody>
          <a:bodyPr/>
          <a:lstStyle/>
          <a:p>
            <a:r>
              <a:rPr lang="en-US" dirty="0"/>
              <a:t>&gt; chef-client --local-mode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
        <p:nvSpPr>
          <p:cNvPr id="8" name="Rectangle 7"/>
          <p:cNvSpPr/>
          <p:nvPr/>
        </p:nvSpPr>
        <p:spPr bwMode="auto">
          <a:xfrm>
            <a:off x="1120659" y="4655127"/>
            <a:ext cx="14417959" cy="34220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fi-FI" dirty="0"/>
              <a:t>GL: </a:t>
            </a:r>
            <a:r>
              <a:rPr lang="en-US" dirty="0"/>
              <a:t>What Does hello.txt Say?</a:t>
            </a:r>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p>
          <a:p>
            <a:endParaRPr lang="en-US" dirty="0"/>
          </a:p>
          <a:p>
            <a:r>
              <a:rPr lang="en-US" dirty="0"/>
              <a:t>What would happen if the file were removed?</a:t>
            </a:r>
            <a:endParaRPr lang="en-US" sz="3700" dirty="0"/>
          </a:p>
          <a:p>
            <a:endParaRPr lang="en-US"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and Repair</a:t>
            </a:r>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chef-client </a:t>
            </a:r>
            <a:r>
              <a:rPr lang="en-US" sz="3700" dirty="0"/>
              <a:t>takes action only when it needs to. Think of it as test and repair. </a:t>
            </a:r>
          </a:p>
          <a:p>
            <a:endParaRPr lang="en-US" sz="3700" dirty="0"/>
          </a:p>
          <a:p>
            <a:r>
              <a:rPr lang="en-US" sz="3700" dirty="0"/>
              <a:t>Chef 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79675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Repair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27</a:t>
            </a:fld>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file 'C:\</a:t>
                </a:r>
                <a:r>
                  <a:rPr lang="en-US" dirty="0" err="1">
                    <a:solidFill>
                      <a:srgbClr val="000000"/>
                    </a:solidFill>
                  </a:rPr>
                  <a:t>hello.txt</a:t>
                </a:r>
                <a:r>
                  <a:rPr lang="en-US" dirty="0">
                    <a:solidFill>
                      <a:srgbClr val="000000"/>
                    </a:solidFill>
                  </a:rPr>
                  <a:t>'</a:t>
                </a:r>
                <a:br>
                  <a:rPr lang="en-US" dirty="0">
                    <a:solidFill>
                      <a:srgbClr val="000000"/>
                    </a:solidFill>
                  </a:rPr>
                </a:br>
                <a:r>
                  <a:rPr lang="en-US" dirty="0">
                    <a:solidFill>
                      <a:srgbClr val="000000"/>
                    </a:solidFill>
                  </a:rPr>
                  <a:t>created and has the right content?</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09687" y="703127"/>
              <a:ext cx="3972627" cy="641208"/>
            </a:xfrm>
            <a:prstGeom prst="rect">
              <a:avLst/>
            </a:prstGeom>
          </p:spPr>
          <p:txBody>
            <a:bodyPr vert="horz" wrap="square" lIns="121920" tIns="121920" rIns="121920" bIns="121920" rtlCol="0">
              <a:noAutofit/>
            </a:bodyPr>
            <a:lstStyle/>
            <a:p>
              <a:pPr algn="ctr"/>
              <a:r>
                <a:rPr lang="en-US" sz="3200" b="1" dirty="0">
                  <a:latin typeface="Courier New" panose="02070309020205020404" pitchFamily="49" charset="0"/>
                  <a:cs typeface="Courier New" panose="02070309020205020404" pitchFamily="49" charset="0"/>
                </a:rPr>
                <a:t>file 'C:\</a:t>
              </a:r>
              <a:r>
                <a:rPr lang="en-US" sz="3200" b="1" dirty="0" err="1">
                  <a:latin typeface="Courier New" panose="02070309020205020404" pitchFamily="49" charset="0"/>
                  <a:cs typeface="Courier New" panose="02070309020205020404" pitchFamily="49" charset="0"/>
                </a:rPr>
                <a:t>hello.txt</a:t>
              </a:r>
              <a:r>
                <a:rPr lang="en-US" sz="32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7605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Test and Repair</a:t>
            </a:r>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a:t>odify the contents of 'C:\</a:t>
            </a:r>
            <a:r>
              <a:rPr lang="en-US" sz="3700" dirty="0" err="1"/>
              <a:t>hello.txt</a:t>
            </a:r>
            <a:r>
              <a:rPr lang="en-US" sz="3700" dirty="0"/>
              <a:t>' manually with your text editor</a:t>
            </a:r>
          </a:p>
          <a:p>
            <a:pPr marL="571500" indent="-571500">
              <a:buFont typeface="Wingdings" charset="2"/>
              <a:buChar char="q"/>
            </a:pPr>
            <a:r>
              <a:rPr lang="en-US" dirty="0"/>
              <a:t>R</a:t>
            </a:r>
            <a:r>
              <a:rPr lang="en-US" sz="3700" dirty="0"/>
              <a:t>un the chef-client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the Contents of the File</a:t>
            </a:r>
          </a:p>
        </p:txBody>
      </p:sp>
      <p:sp>
        <p:nvSpPr>
          <p:cNvPr id="3" name="Content Placeholder 2"/>
          <p:cNvSpPr>
            <a:spLocks noGrp="1"/>
          </p:cNvSpPr>
          <p:nvPr>
            <p:ph sz="quarter" idx="10"/>
          </p:nvPr>
        </p:nvSpPr>
        <p:spPr/>
        <p:txBody>
          <a:bodyPr/>
          <a:lstStyle/>
          <a:p>
            <a:r>
              <a:rPr lang="en-US" dirty="0"/>
              <a:t>Goodbye, world!</a:t>
            </a:r>
          </a:p>
        </p:txBody>
      </p:sp>
      <p:sp>
        <p:nvSpPr>
          <p:cNvPr id="4" name="Text Placeholder 3"/>
          <p:cNvSpPr>
            <a:spLocks noGrp="1"/>
          </p:cNvSpPr>
          <p:nvPr>
            <p:ph type="body" sz="quarter" idx="11"/>
          </p:nvPr>
        </p:nvSpPr>
        <p:spPr/>
        <p:txBody>
          <a:bodyPr>
            <a:normAutofit fontScale="85000" lnSpcReduction="20000"/>
          </a:bodyPr>
          <a:lstStyle/>
          <a:p>
            <a:r>
              <a:rPr lang="en-US" dirty="0"/>
              <a:t>C:\</a:t>
            </a:r>
            <a:r>
              <a:rPr lang="en-US" dirty="0" err="1"/>
              <a:t>hello.txt</a:t>
            </a:r>
            <a:endParaRPr lang="en-US" dirty="0"/>
          </a:p>
        </p:txBody>
      </p:sp>
      <p:sp>
        <p:nvSpPr>
          <p:cNvPr id="6" name="Text Placeholder 5"/>
          <p:cNvSpPr>
            <a:spLocks noGrp="1"/>
          </p:cNvSpPr>
          <p:nvPr>
            <p:ph type="body" sz="quarter" idx="14"/>
          </p:nvPr>
        </p:nvSpPr>
        <p:spPr>
          <a:xfrm>
            <a:off x="1143067" y="2108315"/>
            <a:ext cx="14404273" cy="626533"/>
          </a:xfrm>
        </p:spPr>
        <p:txBody>
          <a:bodyPr/>
          <a:lstStyle/>
          <a:p>
            <a:endParaRPr lang="en-US"/>
          </a:p>
        </p:txBody>
      </p:sp>
      <p:sp>
        <p:nvSpPr>
          <p:cNvPr id="7" name="Footer Placeholder 6"/>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8" name="Slide Number Placeholder 7"/>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1594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a:t>Group Lab: Hello, World?</a:t>
            </a:r>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a:t>Create a recipe file writes out 'Hello, world!' to a text file</a:t>
            </a:r>
          </a:p>
          <a:p>
            <a:pPr marL="380981" indent="-380981">
              <a:buFont typeface="Wingdings" charset="2"/>
              <a:buChar char="q"/>
            </a:pPr>
            <a:r>
              <a:rPr lang="en-US" dirty="0">
                <a:latin typeface="+mj-lt"/>
                <a:cs typeface="Courier New" panose="02070309020205020404" pitchFamily="49" charset="0"/>
              </a:rPr>
              <a:t>Apply the recipe to the workstation</a:t>
            </a:r>
          </a:p>
          <a:p>
            <a:pPr marL="457178" indent="-457178">
              <a:buFont typeface="+mj-lt"/>
              <a:buAutoNum type="arabicPeriod"/>
            </a:pPr>
            <a:endParaRPr lang="en-US" dirty="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a:t>I heard Chef is written in Ruby. If that's the case it's required that we write a quick "Hello, world!" application.</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79474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2003"/>
            <a:ext cx="14423693" cy="5761237"/>
          </a:xfrm>
        </p:spPr>
        <p:txBody>
          <a:bodyPr/>
          <a:lstStyle/>
          <a:p>
            <a:r>
              <a:rPr lang="en-US" dirty="0" smtClean="0"/>
              <a:t>Goodbye, </a:t>
            </a:r>
            <a:r>
              <a:rPr lang="en-US" dirty="0"/>
              <a:t>world!</a:t>
            </a:r>
          </a:p>
          <a:p>
            <a:endParaRPr lang="en-US" dirty="0"/>
          </a:p>
        </p:txBody>
      </p:sp>
      <p:sp>
        <p:nvSpPr>
          <p:cNvPr id="3" name="Title 2"/>
          <p:cNvSpPr>
            <a:spLocks noGrp="1"/>
          </p:cNvSpPr>
          <p:nvPr>
            <p:ph type="title"/>
          </p:nvPr>
        </p:nvSpPr>
        <p:spPr/>
        <p:txBody>
          <a:bodyPr/>
          <a:lstStyle/>
          <a:p>
            <a:r>
              <a:rPr lang="fi-FI" dirty="0"/>
              <a:t>GL: </a:t>
            </a:r>
            <a:r>
              <a:rPr lang="fi-FI" dirty="0" err="1" smtClean="0"/>
              <a:t>Now</a:t>
            </a:r>
            <a:r>
              <a:rPr lang="fi-FI" dirty="0" smtClean="0"/>
              <a:t> </a:t>
            </a:r>
            <a:r>
              <a:rPr lang="en-US" dirty="0" smtClean="0"/>
              <a:t>What </a:t>
            </a:r>
            <a:r>
              <a:rPr lang="en-US" dirty="0"/>
              <a:t>Does hello.txt Say?</a:t>
            </a:r>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8" name="Rectangle 7"/>
          <p:cNvSpPr/>
          <p:nvPr/>
        </p:nvSpPr>
        <p:spPr bwMode="auto">
          <a:xfrm>
            <a:off x="1120659" y="226677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69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Starting Chef Client, version 13.3.42</a:t>
            </a:r>
          </a:p>
          <a:p>
            <a:r>
              <a:rPr lang="en-US" dirty="0"/>
              <a:t>…</a:t>
            </a:r>
          </a:p>
          <a:p>
            <a:r>
              <a:rPr lang="en-US" dirty="0"/>
              <a:t>Converging 1 resources</a:t>
            </a:r>
          </a:p>
          <a:p>
            <a:r>
              <a:rPr lang="en-US" dirty="0"/>
              <a:t>Recipe: @</a:t>
            </a:r>
            <a:r>
              <a:rPr lang="en-US" dirty="0" err="1"/>
              <a:t>recipe_files</a:t>
            </a:r>
            <a:r>
              <a:rPr lang="en-US" dirty="0"/>
              <a:t>::C:/Users/Administrator/hello.rb</a:t>
            </a:r>
          </a:p>
          <a:p>
            <a:r>
              <a:rPr lang="en-US" dirty="0"/>
              <a:t>  * file[C:\hello.txt] action create</a:t>
            </a:r>
          </a:p>
          <a:p>
            <a:r>
              <a:rPr lang="en-US" dirty="0"/>
              <a:t>    - update content in file C:\hello.txt from 2ffd26 to 315f5b</a:t>
            </a:r>
          </a:p>
          <a:p>
            <a:r>
              <a:rPr lang="en-US" dirty="0"/>
              <a:t>    --- C:\</a:t>
            </a:r>
            <a:r>
              <a:rPr lang="en-US" dirty="0" err="1"/>
              <a:t>hello.txt</a:t>
            </a:r>
            <a:r>
              <a:rPr lang="en-US" dirty="0"/>
              <a:t>    2018-09-08 19:29:21.000000000 +0000</a:t>
            </a:r>
          </a:p>
          <a:p>
            <a:r>
              <a:rPr lang="en-US" dirty="0"/>
              <a:t>    +++ C:\chef-hello20180908-3068-129bjez.txt  2018-09-08 19:30:18.000000000 +0000</a:t>
            </a:r>
          </a:p>
          <a:p>
            <a:r>
              <a:rPr lang="en-US" dirty="0"/>
              <a:t>    @@ -1,2 +1,2 @@</a:t>
            </a:r>
          </a:p>
          <a:p>
            <a:r>
              <a:rPr lang="en-US" dirty="0"/>
              <a:t>    -Goodbye, world!</a:t>
            </a:r>
          </a:p>
          <a:p>
            <a:r>
              <a:rPr lang="en-US" dirty="0"/>
              <a:t>    +Hello, world!</a:t>
            </a:r>
          </a:p>
          <a:p>
            <a:endParaRPr lang="en-US" dirty="0"/>
          </a:p>
        </p:txBody>
      </p:sp>
      <p:sp>
        <p:nvSpPr>
          <p:cNvPr id="3" name="Title 2"/>
          <p:cNvSpPr>
            <a:spLocks noGrp="1"/>
          </p:cNvSpPr>
          <p:nvPr>
            <p:ph type="title"/>
          </p:nvPr>
        </p:nvSpPr>
        <p:spPr/>
        <p:txBody>
          <a:bodyPr/>
          <a:lstStyle/>
          <a:p>
            <a:r>
              <a:rPr lang="en-US" dirty="0"/>
              <a:t>Re-apply the Policy Defined in the Recipe</a:t>
            </a:r>
          </a:p>
        </p:txBody>
      </p:sp>
      <p:sp>
        <p:nvSpPr>
          <p:cNvPr id="4" name="Text Placeholder 3"/>
          <p:cNvSpPr>
            <a:spLocks noGrp="1"/>
          </p:cNvSpPr>
          <p:nvPr>
            <p:ph type="body" sz="quarter" idx="11"/>
          </p:nvPr>
        </p:nvSpPr>
        <p:spPr/>
        <p:txBody>
          <a:bodyPr/>
          <a:lstStyle/>
          <a:p>
            <a:r>
              <a:rPr lang="en-US" sz="2800" dirty="0"/>
              <a:t>C:\Users\Administrator&gt; chef-client --local-mode </a:t>
            </a:r>
            <a:r>
              <a:rPr lang="en-US" sz="2800" dirty="0" err="1"/>
              <a:t>hello.rb</a:t>
            </a:r>
            <a:endParaRPr lang="en-US" sz="2800"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
        <p:nvSpPr>
          <p:cNvPr id="7" name="Rectangle 6"/>
          <p:cNvSpPr/>
          <p:nvPr/>
        </p:nvSpPr>
        <p:spPr bwMode="auto">
          <a:xfrm>
            <a:off x="1121104" y="4613563"/>
            <a:ext cx="14417959" cy="330430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5303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200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fi-FI" dirty="0"/>
              <a:t>GL: </a:t>
            </a:r>
            <a:r>
              <a:rPr lang="en-US" dirty="0"/>
              <a:t>What Does </a:t>
            </a:r>
            <a:r>
              <a:rPr lang="en-US" dirty="0" err="1"/>
              <a:t>hello.txt</a:t>
            </a:r>
            <a:r>
              <a:rPr lang="en-US" dirty="0"/>
              <a:t> </a:t>
            </a:r>
            <a:r>
              <a:rPr lang="en-US" dirty="0" smtClean="0"/>
              <a:t>Say?</a:t>
            </a:r>
            <a:endParaRPr lang="en-US" dirty="0"/>
          </a:p>
        </p:txBody>
      </p:sp>
      <p:sp>
        <p:nvSpPr>
          <p:cNvPr id="4" name="Text Placeholder 3"/>
          <p:cNvSpPr>
            <a:spLocks noGrp="1"/>
          </p:cNvSpPr>
          <p:nvPr>
            <p:ph type="body" sz="quarter" idx="11"/>
          </p:nvPr>
        </p:nvSpPr>
        <p:spPr/>
        <p:txBody>
          <a:bodyPr/>
          <a:lstStyle/>
          <a:p>
            <a:r>
              <a:rPr lang="en-US" dirty="0"/>
              <a:t>&gt; </a:t>
            </a:r>
            <a:r>
              <a:rPr lang="en-US" dirty="0" err="1"/>
              <a:t>gc</a:t>
            </a:r>
            <a:r>
              <a:rPr lang="en-US" dirty="0"/>
              <a:t>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943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a:t>Lab: The </a:t>
            </a:r>
            <a:r>
              <a:rPr lang="en-US" dirty="0">
                <a:latin typeface="Courier New" panose="02070309020205020404" pitchFamily="49" charset="0"/>
                <a:cs typeface="Courier New" panose="02070309020205020404" pitchFamily="49" charset="0"/>
              </a:rPr>
              <a:t>file</a:t>
            </a:r>
            <a:r>
              <a:rPr lang="en-US" dirty="0"/>
              <a:t> Resource</a:t>
            </a:r>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b="1" dirty="0">
                <a:solidFill>
                  <a:schemeClr val="tx1"/>
                </a:solidFill>
                <a:cs typeface="Courier New" panose="02070309020205020404" pitchFamily="49" charset="0"/>
              </a:rPr>
              <a:t>rights</a:t>
            </a:r>
            <a:r>
              <a:rPr lang="en-US" sz="2700" dirty="0">
                <a:solidFill>
                  <a:schemeClr val="tx1"/>
                </a:solidFill>
                <a:cs typeface="Courier New" panose="02070309020205020404" pitchFamily="49" charset="0"/>
              </a:rPr>
              <a:t> attribute</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'C:\</a:t>
            </a:r>
            <a:r>
              <a:rPr lang="en-US" sz="2700" dirty="0" err="1">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 is created with </a:t>
            </a:r>
            <a:r>
              <a:rPr lang="en-US" sz="2700" dirty="0">
                <a:solidFill>
                  <a:srgbClr val="3E4346"/>
                </a:solidFill>
              </a:rPr>
              <a:t>'read' rights for 'Everyone'.</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a:t>Lab: The Updated file Resource</a:t>
            </a:r>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content </a:t>
            </a:r>
            <a:r>
              <a:rPr lang="uk-UA" b="1" dirty="0"/>
              <a:t>'</a:t>
            </a:r>
            <a:r>
              <a:rPr lang="en-US" b="1" dirty="0"/>
              <a:t>Hello, world!</a:t>
            </a:r>
            <a:r>
              <a:rPr lang="uk-UA" b="1" dirty="0"/>
              <a:t>'</a:t>
            </a:r>
            <a:endParaRPr lang="en-US" b="1" dirty="0"/>
          </a:p>
          <a:p>
            <a:r>
              <a:rPr lang="en-US" dirty="0"/>
              <a:t>  rights :read, 'Everyone'</a:t>
            </a:r>
          </a:p>
          <a:p>
            <a:r>
              <a:rPr lang="en-US" b="1" dirty="0"/>
              <a:t>  action :create</a:t>
            </a:r>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a:p>
          <a:p>
            <a:r>
              <a:rPr lang="en-US" sz="3700" dirty="0"/>
              <a:t>The default action is to create (not necessary to define it).</a:t>
            </a:r>
          </a:p>
          <a:p>
            <a:endParaRPr lang="en-US" sz="3700"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34</a:t>
            </a:fld>
            <a:endParaRPr lang="en-US" dirty="0"/>
          </a:p>
        </p:txBody>
      </p:sp>
      <p:sp>
        <p:nvSpPr>
          <p:cNvPr id="9" name="Text Placeholder 6"/>
          <p:cNvSpPr>
            <a:spLocks noGrp="1"/>
          </p:cNvSpPr>
          <p:nvPr>
            <p:ph type="body" sz="quarter" idx="14"/>
          </p:nvPr>
        </p:nvSpPr>
        <p:spPr>
          <a:xfrm>
            <a:off x="1121084" y="3408729"/>
            <a:ext cx="7984708" cy="1377027"/>
          </a:xfrm>
        </p:spPr>
        <p:txBody>
          <a:bodyPr/>
          <a:lstStyle/>
          <a:p>
            <a:endParaRPr lang="en-US" dirty="0"/>
          </a:p>
          <a:p>
            <a:endParaRPr lang="en-US" dirty="0"/>
          </a:p>
          <a:p>
            <a:r>
              <a:rPr lang="en-US" dirty="0"/>
              <a:t> </a:t>
            </a:r>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a:t>
            </a:r>
          </a:p>
        </p:txBody>
      </p:sp>
      <p:sp>
        <p:nvSpPr>
          <p:cNvPr id="3" name="Subtitle 2"/>
          <p:cNvSpPr>
            <a:spLocks noGrp="1"/>
          </p:cNvSpPr>
          <p:nvPr>
            <p:ph type="subTitle" idx="1"/>
          </p:nvPr>
        </p:nvSpPr>
        <p:spPr/>
        <p:txBody>
          <a:bodyPr/>
          <a:lstStyle/>
          <a:p>
            <a:r>
              <a:rPr lang="en-US" dirty="0"/>
              <a:t>What questions can we 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Goodbye Recipe</a:t>
            </a:r>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goodbye.rb</a:t>
            </a:r>
            <a:r>
              <a:rPr lang="en-US" sz="3200" dirty="0">
                <a:latin typeface="Courier New" panose="02070309020205020404" pitchFamily="49" charset="0"/>
                <a:cs typeface="Courier New" panose="02070309020205020404" pitchFamily="49" charset="0"/>
              </a:rPr>
              <a:t>"</a:t>
            </a:r>
            <a:r>
              <a:rPr lang="en-US" sz="3200" dirty="0"/>
              <a:t> that defines the policy: </a:t>
            </a:r>
          </a:p>
          <a:p>
            <a:pPr marL="609560" lvl="1" algn="l"/>
            <a:r>
              <a:rPr lang="en-US" sz="2700" dirty="0">
                <a:solidFill>
                  <a:srgbClr val="3E4346"/>
                </a:solidFill>
              </a:rPr>
              <a:t>	The </a:t>
            </a:r>
            <a:r>
              <a:rPr lang="en-US" sz="2700" dirty="0">
                <a:solidFill>
                  <a:srgbClr val="3E4346"/>
                </a:solidFill>
                <a:cs typeface="Courier New" panose="02070309020205020404" pitchFamily="49" charset="0"/>
              </a:rPr>
              <a:t>file </a:t>
            </a:r>
            <a:r>
              <a:rPr lang="en-US" sz="2700" dirty="0">
                <a:solidFill>
                  <a:srgbClr val="3E4346"/>
                </a:solidFill>
              </a:rPr>
              <a:t>named </a:t>
            </a:r>
            <a:r>
              <a:rPr lang="uk-UA" sz="2700" dirty="0">
                <a:solidFill>
                  <a:srgbClr val="3E4346"/>
                </a:solidFill>
              </a:rPr>
              <a:t>'</a:t>
            </a:r>
            <a:r>
              <a:rPr lang="en-US" sz="2700" dirty="0">
                <a:solidFill>
                  <a:srgbClr val="3E4346"/>
                </a:solidFill>
              </a:rPr>
              <a:t>C:\</a:t>
            </a:r>
            <a:r>
              <a:rPr lang="en-US" sz="2700" dirty="0" err="1">
                <a:solidFill>
                  <a:srgbClr val="3E4346"/>
                </a:solidFill>
              </a:rPr>
              <a:t>hello.txt</a:t>
            </a:r>
            <a:r>
              <a:rPr lang="uk-UA" sz="2700" dirty="0">
                <a:solidFill>
                  <a:srgbClr val="3E4346"/>
                </a:solidFill>
              </a:rPr>
              <a:t>'</a:t>
            </a:r>
            <a:r>
              <a:rPr lang="en-US" sz="2700" dirty="0">
                <a:solidFill>
                  <a:srgbClr val="3E4346"/>
                </a:solidFill>
              </a:rPr>
              <a:t> is deleted.</a:t>
            </a:r>
            <a:endParaRPr lang="en-US" sz="3200" dirty="0"/>
          </a:p>
          <a:p>
            <a:endParaRPr lang="en-US" sz="3200" dirty="0"/>
          </a:p>
          <a:p>
            <a:pPr marL="457200" indent="-457200">
              <a:buFont typeface="Wingdings" charset="2"/>
              <a:buChar char="q"/>
            </a:pPr>
            <a:r>
              <a:rPr lang="en-US" sz="3200" dirty="0"/>
              <a:t>Use </a:t>
            </a:r>
            <a:r>
              <a:rPr lang="en-US" sz="3200" dirty="0">
                <a:latin typeface="+mj-lt"/>
                <a:cs typeface="Courier New" panose="02070309020205020404" pitchFamily="49" charset="0"/>
              </a:rPr>
              <a:t>chef-client</a:t>
            </a:r>
            <a:r>
              <a:rPr lang="en-US" sz="3200" dirty="0">
                <a:latin typeface="+mj-lt"/>
              </a:rPr>
              <a:t> </a:t>
            </a:r>
            <a:r>
              <a:rPr lang="en-US" sz="3200" dirty="0"/>
              <a:t>to apply the recipe file named </a:t>
            </a:r>
            <a:r>
              <a:rPr lang="en-US" sz="3200" dirty="0">
                <a:latin typeface="+mj-lt"/>
              </a:rPr>
              <a:t>"</a:t>
            </a:r>
            <a:r>
              <a:rPr lang="en-US" sz="3200" dirty="0" err="1">
                <a:latin typeface="+mj-lt"/>
              </a:rPr>
              <a:t>goodbye.rb</a:t>
            </a:r>
            <a:r>
              <a:rPr lang="en-US" sz="3200" dirty="0"/>
              <a:t>"</a:t>
            </a:r>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a:t>Lab: The Updated file Resource</a:t>
            </a:r>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a:t>'</a:t>
            </a:r>
            <a:r>
              <a:rPr lang="en-US" b="1" dirty="0"/>
              <a:t>C:\</a:t>
            </a:r>
            <a:r>
              <a:rPr lang="en-US" b="1" dirty="0" err="1"/>
              <a:t>hello.txt</a:t>
            </a:r>
            <a:r>
              <a:rPr lang="uk-UA" b="1" dirty="0"/>
              <a:t>'</a:t>
            </a:r>
            <a:r>
              <a:rPr lang="en-US" b="1" dirty="0"/>
              <a:t> do</a:t>
            </a:r>
          </a:p>
          <a:p>
            <a:r>
              <a:rPr lang="en-US" b="1" dirty="0"/>
              <a:t>  action :delete</a:t>
            </a:r>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goodbye.rb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7682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36746"/>
            <a:ext cx="14423693" cy="5761237"/>
          </a:xfrm>
        </p:spPr>
        <p:txBody>
          <a:bodyPr/>
          <a:lstStyle/>
          <a:p>
            <a:r>
              <a:rPr lang="en-US" dirty="0"/>
              <a:t>C:/Users/Administrator.</a:t>
            </a:r>
          </a:p>
          <a:p>
            <a:r>
              <a:rPr lang="en-US" dirty="0"/>
              <a:t>Starting Chef Client, version 13.3.42</a:t>
            </a:r>
          </a:p>
          <a:p>
            <a:r>
              <a:rPr lang="en-US" dirty="0"/>
              <a:t>…</a:t>
            </a:r>
          </a:p>
          <a:p>
            <a:r>
              <a:rPr lang="en-US" dirty="0"/>
              <a:t>Compiling Cookbooks...</a:t>
            </a:r>
          </a:p>
          <a:p>
            <a:r>
              <a:rPr lang="en-US" dirty="0"/>
              <a:t>[2018-09-08T19:50:35+00:00] WARN: Node WIN-VBVUUIACREJ.ec2.internal has an empty run list.</a:t>
            </a:r>
          </a:p>
          <a:p>
            <a:r>
              <a:rPr lang="en-US" dirty="0"/>
              <a:t>Converging 1 resources</a:t>
            </a:r>
          </a:p>
          <a:p>
            <a:r>
              <a:rPr lang="en-US" dirty="0"/>
              <a:t>Recipe: @</a:t>
            </a:r>
            <a:r>
              <a:rPr lang="en-US" dirty="0" err="1"/>
              <a:t>recipe_files</a:t>
            </a:r>
            <a:r>
              <a:rPr lang="en-US" dirty="0"/>
              <a:t>::C:/Users/Administrator/goodbye.rb</a:t>
            </a:r>
          </a:p>
          <a:p>
            <a:r>
              <a:rPr lang="en-US" dirty="0"/>
              <a:t>  * file[C:\hello.txt] action delete</a:t>
            </a:r>
          </a:p>
          <a:p>
            <a:r>
              <a:rPr lang="en-US" dirty="0"/>
              <a:t>    - delete file C:\hello.txt</a:t>
            </a:r>
          </a:p>
          <a:p>
            <a:r>
              <a:rPr lang="en-US" dirty="0"/>
              <a:t>Running handlers:</a:t>
            </a:r>
          </a:p>
          <a:p>
            <a:r>
              <a:rPr lang="en-US" dirty="0"/>
              <a:t>Running handlers complete</a:t>
            </a:r>
          </a:p>
          <a:p>
            <a:r>
              <a:rPr lang="en-US" dirty="0"/>
              <a:t>Chef Client finished, 1/1 resources updated in 04 seconds</a:t>
            </a:r>
          </a:p>
        </p:txBody>
      </p:sp>
      <p:sp>
        <p:nvSpPr>
          <p:cNvPr id="3" name="Title 2"/>
          <p:cNvSpPr>
            <a:spLocks noGrp="1"/>
          </p:cNvSpPr>
          <p:nvPr>
            <p:ph type="title"/>
          </p:nvPr>
        </p:nvSpPr>
        <p:spPr/>
        <p:txBody>
          <a:bodyPr/>
          <a:lstStyle/>
          <a:p>
            <a:r>
              <a:rPr lang="en-US" dirty="0"/>
              <a:t>Lab: Apply a Recipe File</a:t>
            </a:r>
          </a:p>
        </p:txBody>
      </p:sp>
      <p:sp>
        <p:nvSpPr>
          <p:cNvPr id="4" name="Text Placeholder 3"/>
          <p:cNvSpPr>
            <a:spLocks noGrp="1"/>
          </p:cNvSpPr>
          <p:nvPr>
            <p:ph type="body" sz="quarter" idx="11"/>
          </p:nvPr>
        </p:nvSpPr>
        <p:spPr/>
        <p:txBody>
          <a:bodyPr/>
          <a:lstStyle/>
          <a:p>
            <a:r>
              <a:rPr lang="en-US" dirty="0"/>
              <a:t>&gt; chef-client --local-mode </a:t>
            </a:r>
            <a:r>
              <a:rPr lang="en-US" dirty="0" err="1"/>
              <a:t>goodbye.rb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
        <p:nvSpPr>
          <p:cNvPr id="7" name="Rectangle 6">
            <a:extLst>
              <a:ext uri="{FF2B5EF4-FFF2-40B4-BE49-F238E27FC236}">
                <a16:creationId xmlns="" xmlns:a16="http://schemas.microsoft.com/office/drawing/2014/main" id="{9B9A5517-B48E-4D65-B2A3-F484511359E1}"/>
              </a:ext>
            </a:extLst>
          </p:cNvPr>
          <p:cNvSpPr/>
          <p:nvPr/>
        </p:nvSpPr>
        <p:spPr bwMode="auto">
          <a:xfrm>
            <a:off x="1121104" y="5590309"/>
            <a:ext cx="14417959" cy="128847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56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False</a:t>
            </a:r>
          </a:p>
        </p:txBody>
      </p:sp>
      <p:sp>
        <p:nvSpPr>
          <p:cNvPr id="3" name="Title 2"/>
          <p:cNvSpPr>
            <a:spLocks noGrp="1"/>
          </p:cNvSpPr>
          <p:nvPr>
            <p:ph type="title"/>
          </p:nvPr>
        </p:nvSpPr>
        <p:spPr/>
        <p:txBody>
          <a:bodyPr/>
          <a:lstStyle/>
          <a:p>
            <a:r>
              <a:rPr lang="en-US" dirty="0"/>
              <a:t>Lab: Test that the File was Deleted</a:t>
            </a:r>
          </a:p>
        </p:txBody>
      </p:sp>
      <p:sp>
        <p:nvSpPr>
          <p:cNvPr id="4" name="Text Placeholder 3"/>
          <p:cNvSpPr>
            <a:spLocks noGrp="1"/>
          </p:cNvSpPr>
          <p:nvPr>
            <p:ph type="body" sz="quarter" idx="11"/>
          </p:nvPr>
        </p:nvSpPr>
        <p:spPr/>
        <p:txBody>
          <a:bodyPr/>
          <a:lstStyle/>
          <a:p>
            <a:r>
              <a:rPr lang="en-US" dirty="0"/>
              <a:t>&gt; Test-Path C:\</a:t>
            </a:r>
            <a:r>
              <a:rPr lang="en-US" dirty="0" err="1"/>
              <a:t>hello.txt</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39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https://docs.chef.io/resources.html</a:t>
            </a: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GL: Disable Limited User Account</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Create a recipe that disables Limited User Account</a:t>
            </a:r>
          </a:p>
          <a:p>
            <a:pPr marL="342900" indent="-342900">
              <a:buFont typeface="Wingdings" charset="2"/>
              <a:buChar char="q"/>
            </a:pPr>
            <a:r>
              <a:rPr lang="en-US" dirty="0"/>
              <a:t>Apply that recipe</a:t>
            </a:r>
          </a:p>
        </p:txBody>
      </p:sp>
      <p:sp>
        <p:nvSpPr>
          <p:cNvPr id="4" name="Content Placeholder 3"/>
          <p:cNvSpPr>
            <a:spLocks noGrp="1"/>
          </p:cNvSpPr>
          <p:nvPr>
            <p:ph sz="quarter" idx="11"/>
          </p:nvPr>
        </p:nvSpPr>
        <p:spPr/>
        <p:txBody>
          <a:bodyPr/>
          <a:lstStyle/>
          <a:p>
            <a:r>
              <a:rPr lang="en-US" dirty="0"/>
              <a:t>Managing files is nice but what about Registry keys?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9402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fi-FI" dirty="0"/>
              <a:t>GL: </a:t>
            </a:r>
            <a:r>
              <a:rPr lang="en-US" dirty="0"/>
              <a:t>Disable the Limited User Account</a:t>
            </a:r>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values [{</a:t>
            </a:r>
          </a:p>
          <a:p>
            <a:r>
              <a:rPr lang="en-US" sz="2200" dirty="0"/>
              <a:t>    :name =&gt; '</a:t>
            </a:r>
            <a:r>
              <a:rPr lang="en-US" sz="2200" dirty="0" err="1"/>
              <a:t>EnableLUA</a:t>
            </a:r>
            <a:r>
              <a:rPr lang="en-US" sz="2200" dirty="0"/>
              <a:t>',</a:t>
            </a:r>
          </a:p>
          <a:p>
            <a:r>
              <a:rPr lang="en-US" sz="2200" dirty="0"/>
              <a:t>    :type =&gt; :</a:t>
            </a:r>
            <a:r>
              <a:rPr lang="en-US" sz="2200" dirty="0" err="1"/>
              <a:t>dword</a:t>
            </a:r>
            <a:r>
              <a:rPr lang="en-US" sz="2200" dirty="0"/>
              <a:t>,</a:t>
            </a:r>
          </a:p>
          <a:p>
            <a:r>
              <a:rPr lang="en-US" sz="2200" dirty="0"/>
              <a:t>    :data =&gt; 0</a:t>
            </a:r>
          </a:p>
          <a:p>
            <a:r>
              <a:rPr lang="en-US" sz="2200" dirty="0"/>
              <a:t>  }]</a:t>
            </a:r>
          </a:p>
          <a:p>
            <a:r>
              <a:rPr lang="en-US" sz="2200"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~\disable-</a:t>
            </a:r>
            <a:r>
              <a:rPr lang="en-US" sz="3700" b="1" dirty="0" err="1"/>
              <a:t>uac.rb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65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GL: Disable Limited User Account</a:t>
            </a:r>
          </a:p>
        </p:txBody>
      </p:sp>
      <p:sp>
        <p:nvSpPr>
          <p:cNvPr id="3" name="Text Placeholder 2"/>
          <p:cNvSpPr>
            <a:spLocks noGrp="1"/>
          </p:cNvSpPr>
          <p:nvPr>
            <p:ph type="body" sz="quarter" idx="10"/>
          </p:nvPr>
        </p:nvSpPr>
        <p:spPr>
          <a:xfrm>
            <a:off x="2324425" y="5989431"/>
            <a:ext cx="13611068" cy="1854956"/>
          </a:xfrm>
        </p:spPr>
        <p:txBody>
          <a:bodyPr>
            <a:normAutofit fontScale="77500" lnSpcReduction="20000"/>
          </a:bodyPr>
          <a:lstStyle/>
          <a:p>
            <a:pPr marL="342900" indent="-342900">
              <a:buFont typeface="Wingdings" charset="2"/>
              <a:buChar char="ü"/>
            </a:pPr>
            <a:r>
              <a:rPr lang="en-US" dirty="0"/>
              <a:t>Create a recipe that disables Limited User Account</a:t>
            </a:r>
          </a:p>
          <a:p>
            <a:pPr marL="342900" indent="-342900">
              <a:buFont typeface="Wingdings" charset="2"/>
              <a:buChar char="q"/>
            </a:pPr>
            <a:r>
              <a:rPr lang="en-US" dirty="0"/>
              <a:t>Apply that </a:t>
            </a:r>
            <a:r>
              <a:rPr lang="en-US" dirty="0" smtClean="0"/>
              <a:t>recipe</a:t>
            </a:r>
          </a:p>
          <a:p>
            <a:pPr marL="342900" indent="-342900">
              <a:buFont typeface="Wingdings" charset="2"/>
              <a:buChar char="q"/>
            </a:pPr>
            <a:endParaRPr lang="en-US" dirty="0"/>
          </a:p>
          <a:p>
            <a:r>
              <a:rPr lang="en-US" sz="3600" b="1" dirty="0" smtClean="0"/>
              <a:t>		NOTE: PLEASE DO </a:t>
            </a:r>
            <a:r>
              <a:rPr lang="en-US" sz="3600" b="1" dirty="0" smtClean="0">
                <a:solidFill>
                  <a:srgbClr val="FF0000"/>
                </a:solidFill>
              </a:rPr>
              <a:t>NOT</a:t>
            </a:r>
            <a:r>
              <a:rPr lang="en-US" sz="3600" b="1" dirty="0" smtClean="0"/>
              <a:t> RESTART YOUR </a:t>
            </a:r>
          </a:p>
          <a:p>
            <a:r>
              <a:rPr lang="en-US" sz="3600" b="1" dirty="0"/>
              <a:t> </a:t>
            </a:r>
            <a:r>
              <a:rPr lang="en-US" sz="3600" b="1" dirty="0" smtClean="0"/>
              <a:t>     			 COMPUTER WHEN PROMPTED!</a:t>
            </a:r>
            <a:endParaRPr lang="en-US" sz="3600" b="1" dirty="0"/>
          </a:p>
        </p:txBody>
      </p:sp>
      <p:sp>
        <p:nvSpPr>
          <p:cNvPr id="4" name="Content Placeholder 3"/>
          <p:cNvSpPr>
            <a:spLocks noGrp="1"/>
          </p:cNvSpPr>
          <p:nvPr>
            <p:ph sz="quarter" idx="11"/>
          </p:nvPr>
        </p:nvSpPr>
        <p:spPr/>
        <p:txBody>
          <a:bodyPr/>
          <a:lstStyle/>
          <a:p>
            <a:r>
              <a:rPr lang="en-US" dirty="0"/>
              <a:t>Managing files is nice but what about Registry keys?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79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Starting Chef Client, version 13.3.42</a:t>
            </a:r>
          </a:p>
          <a:p>
            <a:r>
              <a:rPr lang="en-US" sz="2300" dirty="0"/>
              <a:t>resolving cookbooks for run list: []</a:t>
            </a:r>
          </a:p>
          <a:p>
            <a:r>
              <a:rPr lang="en-US" sz="2300" dirty="0"/>
              <a:t>…</a:t>
            </a:r>
          </a:p>
          <a:p>
            <a:r>
              <a:rPr lang="en-US" sz="2300" dirty="0"/>
              <a:t>Converging 1 resources</a:t>
            </a:r>
          </a:p>
          <a:p>
            <a:r>
              <a:rPr lang="en-US" sz="2300" dirty="0"/>
              <a:t>Recipe: @</a:t>
            </a:r>
            <a:r>
              <a:rPr lang="en-US" sz="2300" dirty="0" err="1"/>
              <a:t>recipe_files</a:t>
            </a:r>
            <a:r>
              <a:rPr lang="en-US" sz="2300" dirty="0"/>
              <a:t>::C:/Users/Administrator/disable-uac.rb</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a:t>
            </a:r>
          </a:p>
          <a:p>
            <a:r>
              <a:rPr lang="en-US" sz="2300" dirty="0"/>
              <a:t>    - set value {:name=&gt;"</a:t>
            </a:r>
            <a:r>
              <a:rPr lang="en-US" sz="2300" dirty="0" err="1"/>
              <a:t>EnableLUA</a:t>
            </a:r>
            <a:r>
              <a:rPr lang="en-US" sz="2300" dirty="0"/>
              <a:t>", :type=&gt;:</a:t>
            </a:r>
            <a:r>
              <a:rPr lang="en-US" sz="2300" dirty="0" err="1"/>
              <a:t>dword</a:t>
            </a:r>
            <a:r>
              <a:rPr lang="en-US" sz="2300" dirty="0"/>
              <a:t>, :data=&gt;0}</a:t>
            </a:r>
          </a:p>
          <a:p>
            <a:r>
              <a:rPr lang="en-US" sz="2300" dirty="0"/>
              <a:t>…</a:t>
            </a:r>
          </a:p>
          <a:p>
            <a:r>
              <a:rPr lang="en-US" sz="2300" dirty="0"/>
              <a:t>Running handlers complete</a:t>
            </a:r>
          </a:p>
          <a:p>
            <a:r>
              <a:rPr lang="en-US" sz="2300" dirty="0"/>
              <a:t>Chef Client finished, 1/1 resources updated in 04 seconds</a:t>
            </a:r>
          </a:p>
          <a:p>
            <a:r>
              <a:rPr lang="en-US" sz="2300" dirty="0"/>
              <a:t>[2018-09-08T19:54:40+00:00] WARN: No config file found or specified on command line, using command line</a:t>
            </a:r>
          </a:p>
          <a:p>
            <a:r>
              <a:rPr lang="en-US" sz="2300" dirty="0"/>
              <a:t>options.</a:t>
            </a:r>
          </a:p>
        </p:txBody>
      </p:sp>
      <p:sp>
        <p:nvSpPr>
          <p:cNvPr id="3" name="Title 2"/>
          <p:cNvSpPr>
            <a:spLocks noGrp="1"/>
          </p:cNvSpPr>
          <p:nvPr>
            <p:ph type="title"/>
          </p:nvPr>
        </p:nvSpPr>
        <p:spPr/>
        <p:txBody>
          <a:bodyPr/>
          <a:lstStyle/>
          <a:p>
            <a:r>
              <a:rPr lang="fi-FI" dirty="0"/>
              <a:t>GL: </a:t>
            </a:r>
            <a:r>
              <a:rPr lang="en-US" dirty="0"/>
              <a:t>Apply a Recipe File</a:t>
            </a:r>
          </a:p>
        </p:txBody>
      </p:sp>
      <p:sp>
        <p:nvSpPr>
          <p:cNvPr id="4" name="Text Placeholder 3"/>
          <p:cNvSpPr>
            <a:spLocks noGrp="1"/>
          </p:cNvSpPr>
          <p:nvPr>
            <p:ph type="body" sz="quarter" idx="11"/>
          </p:nvPr>
        </p:nvSpPr>
        <p:spPr/>
        <p:txBody>
          <a:bodyPr/>
          <a:lstStyle/>
          <a:p>
            <a:r>
              <a:rPr lang="en-US" dirty="0"/>
              <a:t>&gt; chef-client --local-mode disable-</a:t>
            </a:r>
            <a:r>
              <a:rPr lang="en-US" dirty="0" err="1"/>
              <a:t>uac.rb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598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a:t>Lab: Disable Consent Prompt</a:t>
            </a:r>
          </a:p>
        </p:txBody>
      </p:sp>
      <p:sp>
        <p:nvSpPr>
          <p:cNvPr id="3" name="Subtitle 2"/>
          <p:cNvSpPr>
            <a:spLocks noGrp="1"/>
          </p:cNvSpPr>
          <p:nvPr>
            <p:ph type="subTitle" idx="1"/>
          </p:nvPr>
        </p:nvSpPr>
        <p:spPr>
          <a:xfrm>
            <a:off x="1080656" y="3506118"/>
            <a:ext cx="14119760" cy="4422295"/>
          </a:xfrm>
        </p:spPr>
        <p:txBody>
          <a:bodyPr>
            <a:noAutofit/>
          </a:bodyPr>
          <a:lstStyle/>
          <a:p>
            <a:pPr marL="457200" indent="-457200">
              <a:buFont typeface="Wingdings" charset="2"/>
              <a:buChar char="q"/>
            </a:pPr>
            <a:r>
              <a:rPr lang="en-US" sz="3200" dirty="0"/>
              <a:t>Update the recipe file named </a:t>
            </a:r>
            <a:r>
              <a:rPr lang="en-US" sz="3200" dirty="0">
                <a:latin typeface="Courier New" panose="02070309020205020404" pitchFamily="49" charset="0"/>
                <a:cs typeface="Courier New" panose="02070309020205020404" pitchFamily="49" charset="0"/>
              </a:rPr>
              <a:t>"</a:t>
            </a:r>
            <a:r>
              <a:rPr lang="en-US" sz="3200" dirty="0">
                <a:latin typeface="+mj-lt"/>
                <a:cs typeface="Courier New" panose="02070309020205020404" pitchFamily="49" charset="0"/>
              </a:rPr>
              <a:t>disable-</a:t>
            </a:r>
            <a:r>
              <a:rPr lang="en-US" sz="3200" dirty="0" err="1">
                <a:latin typeface="+mj-lt"/>
                <a:cs typeface="Courier New" panose="02070309020205020404" pitchFamily="49" charset="0"/>
              </a:rPr>
              <a:t>uac.rb</a:t>
            </a:r>
            <a:r>
              <a:rPr lang="en-US" sz="3200" dirty="0">
                <a:latin typeface="Courier New" panose="02070309020205020404" pitchFamily="49" charset="0"/>
                <a:cs typeface="Courier New" panose="02070309020205020404" pitchFamily="49" charset="0"/>
              </a:rPr>
              <a:t>"</a:t>
            </a:r>
            <a:r>
              <a:rPr lang="en-US" sz="3200" dirty="0"/>
              <a:t> to also define: </a:t>
            </a:r>
          </a:p>
          <a:p>
            <a:endParaRPr lang="en-US" sz="3200" dirty="0"/>
          </a:p>
          <a:p>
            <a:pPr marL="609560" lvl="1" algn="l"/>
            <a:r>
              <a:rPr lang="en-US" sz="2700" dirty="0">
                <a:solidFill>
                  <a:srgbClr val="3E4346"/>
                </a:solidFill>
              </a:rPr>
              <a:t>The </a:t>
            </a:r>
            <a:r>
              <a:rPr lang="en-US" sz="2700" dirty="0" err="1">
                <a:solidFill>
                  <a:srgbClr val="3E4346"/>
                </a:solidFill>
              </a:rPr>
              <a:t>registry_key</a:t>
            </a:r>
            <a:r>
              <a:rPr lang="en-US" sz="2700" dirty="0">
                <a:solidFill>
                  <a:srgbClr val="3E4346"/>
                </a:solidFill>
              </a:rPr>
              <a:t> named 'HKLM\SOFTWARE\Microsoft\Windows\</a:t>
            </a:r>
            <a:r>
              <a:rPr lang="en-US" sz="2700" dirty="0" err="1">
                <a:solidFill>
                  <a:srgbClr val="3E4346"/>
                </a:solidFill>
              </a:rPr>
              <a:t>CurrentVersion</a:t>
            </a:r>
            <a:r>
              <a:rPr lang="en-US" sz="2700" dirty="0">
                <a:solidFill>
                  <a:srgbClr val="3E4346"/>
                </a:solidFill>
              </a:rPr>
              <a:t>\Policies\System' has the values:</a:t>
            </a:r>
          </a:p>
          <a:p>
            <a:pPr marL="1219104" lvl="2" algn="l"/>
            <a:r>
              <a:rPr lang="en-US" sz="2800" dirty="0">
                <a:solidFill>
                  <a:srgbClr val="3E4346"/>
                </a:solidFill>
              </a:rPr>
              <a:t>[ { </a:t>
            </a:r>
            <a:r>
              <a:rPr lang="en-US" sz="2400" dirty="0">
                <a:solidFill>
                  <a:schemeClr val="tx1"/>
                </a:solidFill>
              </a:rPr>
              <a:t>:name =&gt; '</a:t>
            </a:r>
            <a:r>
              <a:rPr lang="en-US" sz="2400" dirty="0" err="1">
                <a:solidFill>
                  <a:schemeClr val="tx1"/>
                </a:solidFill>
              </a:rPr>
              <a:t>ConsentPromptBehaviorAdmin</a:t>
            </a:r>
            <a:r>
              <a:rPr lang="en-US" sz="2400" dirty="0">
                <a:solidFill>
                  <a:schemeClr val="tx1"/>
                </a:solidFill>
              </a:rPr>
              <a:t>', :type =&gt; :</a:t>
            </a:r>
            <a:r>
              <a:rPr lang="en-US" sz="2400" dirty="0" err="1">
                <a:solidFill>
                  <a:schemeClr val="tx1"/>
                </a:solidFill>
              </a:rPr>
              <a:t>dword</a:t>
            </a:r>
            <a:r>
              <a:rPr lang="en-US" sz="2400" dirty="0">
                <a:solidFill>
                  <a:schemeClr val="tx1"/>
                </a:solidFill>
              </a:rPr>
              <a:t>, :data =&gt; 0 } ]</a:t>
            </a:r>
          </a:p>
          <a:p>
            <a:pPr marL="1219104" lvl="2" algn="l"/>
            <a:endParaRPr lang="en-US" sz="1900" dirty="0">
              <a:solidFill>
                <a:schemeClr val="tx1"/>
              </a:solidFill>
            </a:endParaRPr>
          </a:p>
          <a:p>
            <a:pPr marL="457200" indent="-457200">
              <a:buFont typeface="Wingdings" charset="2"/>
              <a:buChar char="q"/>
            </a:pPr>
            <a:r>
              <a:rPr lang="en-US" sz="3200" dirty="0"/>
              <a:t>Use </a:t>
            </a:r>
            <a:r>
              <a:rPr lang="en-US" sz="3200" b="1" dirty="0">
                <a:latin typeface="+mj-lt"/>
                <a:cs typeface="Courier New" panose="02070309020205020404" pitchFamily="49" charset="0"/>
              </a:rPr>
              <a:t>chef-client</a:t>
            </a:r>
            <a:r>
              <a:rPr lang="en-US" sz="3200" dirty="0">
                <a:latin typeface="+mj-lt"/>
                <a:cs typeface="Courier New" panose="02070309020205020404" pitchFamily="49" charset="0"/>
              </a:rPr>
              <a:t> </a:t>
            </a:r>
            <a:r>
              <a:rPr lang="en-US" sz="3200" dirty="0"/>
              <a:t>to apply the recipe file named </a:t>
            </a:r>
            <a:r>
              <a:rPr lang="en-US" sz="3200" dirty="0">
                <a:latin typeface="+mj-lt"/>
              </a:rPr>
              <a:t>"disable-</a:t>
            </a:r>
            <a:r>
              <a:rPr lang="en-US" sz="3200" dirty="0" err="1">
                <a:latin typeface="+mj-lt"/>
              </a:rPr>
              <a:t>uac.rb</a:t>
            </a:r>
            <a:r>
              <a:rPr lang="en-US" sz="3200" dirty="0"/>
              <a:t>"</a:t>
            </a:r>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108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fi-FI" dirty="0"/>
              <a:t>GL: </a:t>
            </a:r>
            <a:r>
              <a:rPr lang="en-US" dirty="0"/>
              <a:t>Disable the Limited User Account</a:t>
            </a:r>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a:t>system_policies</a:t>
            </a:r>
            <a:r>
              <a:rPr lang="en-US" sz="2200" dirty="0"/>
              <a:t> = 'HKLM\Software\Microsoft\Windows\</a:t>
            </a:r>
            <a:r>
              <a:rPr lang="en-US" sz="2200" dirty="0" err="1"/>
              <a:t>CurrentVersion</a:t>
            </a:r>
            <a:r>
              <a:rPr lang="en-US" sz="2200" dirty="0"/>
              <a:t>\Policies\System'</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 ... ENABLE LUA VALUES (NOT </a:t>
            </a:r>
            <a:r>
              <a:rPr lang="en-US" sz="2200"/>
              <a:t>SHOWN ON </a:t>
            </a:r>
            <a:r>
              <a:rPr lang="en-US" sz="2200" dirty="0"/>
              <a:t>THIS SLIDE TO CONSERVE SPACE)</a:t>
            </a:r>
          </a:p>
          <a:p>
            <a:r>
              <a:rPr lang="en-US" sz="2200" dirty="0"/>
              <a:t>end</a:t>
            </a:r>
          </a:p>
          <a:p>
            <a:endParaRPr lang="en-US" sz="2200" dirty="0"/>
          </a:p>
          <a:p>
            <a:r>
              <a:rPr lang="en-US" sz="2200" dirty="0" err="1"/>
              <a:t>registry_key</a:t>
            </a:r>
            <a:r>
              <a:rPr lang="en-US" sz="2200" dirty="0"/>
              <a:t> </a:t>
            </a:r>
            <a:r>
              <a:rPr lang="en-US" sz="2200" dirty="0" err="1"/>
              <a:t>system_policies</a:t>
            </a:r>
            <a:r>
              <a:rPr lang="en-US" sz="2200" dirty="0"/>
              <a:t> do</a:t>
            </a:r>
          </a:p>
          <a:p>
            <a:r>
              <a:rPr lang="en-US" sz="2200" dirty="0"/>
              <a:t>  values [{</a:t>
            </a:r>
          </a:p>
          <a:p>
            <a:r>
              <a:rPr lang="en-US" sz="2200" dirty="0"/>
              <a:t>    :name =&gt; '</a:t>
            </a:r>
            <a:r>
              <a:rPr lang="en-US" sz="2200" dirty="0" err="1"/>
              <a:t>ConsentPromptBehaviorAdmin</a:t>
            </a:r>
            <a:r>
              <a:rPr lang="en-US" sz="2200" dirty="0"/>
              <a:t>',</a:t>
            </a:r>
          </a:p>
          <a:p>
            <a:r>
              <a:rPr lang="en-US" sz="2200" dirty="0"/>
              <a:t>    :type =&gt; :</a:t>
            </a:r>
            <a:r>
              <a:rPr lang="en-US" sz="2200" dirty="0" err="1"/>
              <a:t>dword</a:t>
            </a:r>
            <a:r>
              <a:rPr lang="en-US" sz="2200" dirty="0"/>
              <a:t>,</a:t>
            </a:r>
          </a:p>
          <a:p>
            <a:r>
              <a:rPr lang="en-US" sz="2200" dirty="0"/>
              <a:t>    :data =&gt; 0</a:t>
            </a:r>
          </a:p>
          <a:p>
            <a:r>
              <a:rPr lang="en-US" sz="2200" dirty="0"/>
              <a:t>  }]</a:t>
            </a:r>
          </a:p>
          <a:p>
            <a:r>
              <a:rPr lang="en-US" sz="2200" dirty="0"/>
              <a:t>end</a:t>
            </a:r>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a:t>~\disable-</a:t>
            </a:r>
            <a:r>
              <a:rPr lang="en-US" sz="3700" b="1" dirty="0" err="1"/>
              <a:t>uac.rb</a:t>
            </a:r>
            <a:endParaRPr lang="en-US" sz="3700" b="1" dirty="0"/>
          </a:p>
        </p:txBody>
      </p:sp>
      <p:sp>
        <p:nvSpPr>
          <p:cNvPr id="6" name="Footer Placeholder 5"/>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45</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a:p>
          <a:p>
            <a:endParaRPr lang="en-US" dirty="0"/>
          </a:p>
          <a:p>
            <a:r>
              <a:rPr lang="en-US" dirty="0"/>
              <a:t> </a:t>
            </a:r>
          </a:p>
        </p:txBody>
      </p:sp>
    </p:spTree>
    <p:extLst>
      <p:ext uri="{BB962C8B-B14F-4D97-AF65-F5344CB8AC3E}">
        <p14:creationId xmlns:p14="http://schemas.microsoft.com/office/powerpoint/2010/main" val="3431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Starting Chef Client, version 13.3.42</a:t>
            </a:r>
          </a:p>
          <a:p>
            <a:r>
              <a:rPr lang="en-US" sz="2000" dirty="0"/>
              <a:t>resolving cookbooks for run list: []</a:t>
            </a:r>
          </a:p>
          <a:p>
            <a:r>
              <a:rPr lang="en-US" sz="2000" dirty="0"/>
              <a:t>Synchronizing Cookbooks:</a:t>
            </a:r>
          </a:p>
          <a:p>
            <a:r>
              <a:rPr lang="en-US" sz="2000" dirty="0"/>
              <a:t>Installing Cookbook Gems:</a:t>
            </a:r>
          </a:p>
          <a:p>
            <a:r>
              <a:rPr lang="en-US" sz="2000" dirty="0"/>
              <a:t>Compiling Cookbooks...</a:t>
            </a:r>
          </a:p>
          <a:p>
            <a:r>
              <a:rPr lang="en-US" sz="2000" dirty="0"/>
              <a:t>[2018-09-08T20:41:05+00:00] WARN: Node WIN-VBVUUIACREJ.ec2.internal has an empty run list.</a:t>
            </a:r>
          </a:p>
          <a:p>
            <a:r>
              <a:rPr lang="en-US" sz="2000" dirty="0"/>
              <a:t>Converging 2 resources</a:t>
            </a:r>
          </a:p>
          <a:p>
            <a:r>
              <a:rPr lang="en-US" sz="2000" dirty="0"/>
              <a:t>Recipe: @</a:t>
            </a:r>
            <a:r>
              <a:rPr lang="en-US" sz="2000" dirty="0" err="1"/>
              <a:t>recipe_files</a:t>
            </a:r>
            <a:r>
              <a:rPr lang="en-US" sz="2000" dirty="0"/>
              <a:t>::C:/Users/Administrator/disable-uac.rb</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action create (up to date)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action create</a:t>
            </a:r>
          </a:p>
          <a:p>
            <a:r>
              <a:rPr lang="en-US" sz="2000" dirty="0"/>
              <a:t>    - set value {:name=&gt;"</a:t>
            </a:r>
            <a:r>
              <a:rPr lang="en-US" sz="2000" dirty="0" err="1"/>
              <a:t>ConsentPromptBehaviorAdmin</a:t>
            </a:r>
            <a:r>
              <a:rPr lang="en-US" sz="2000" dirty="0"/>
              <a:t>", :type=&gt;:</a:t>
            </a:r>
            <a:r>
              <a:rPr lang="en-US" sz="2000" dirty="0" err="1"/>
              <a:t>dword</a:t>
            </a:r>
            <a:r>
              <a:rPr lang="en-US" sz="2000" dirty="0"/>
              <a:t>, :data=&gt;0}</a:t>
            </a:r>
          </a:p>
          <a:p>
            <a:endParaRPr lang="en-US" sz="2000" dirty="0"/>
          </a:p>
          <a:p>
            <a:r>
              <a:rPr lang="en-US" sz="2000" dirty="0"/>
              <a:t>Running handlers:</a:t>
            </a:r>
          </a:p>
          <a:p>
            <a:r>
              <a:rPr lang="en-US" sz="2000" dirty="0"/>
              <a:t>Running handlers complete</a:t>
            </a:r>
          </a:p>
          <a:p>
            <a:r>
              <a:rPr lang="en-US" sz="2000" dirty="0"/>
              <a:t>Chef Client finished, 1/2 resources updated in 04 seconds</a:t>
            </a:r>
          </a:p>
        </p:txBody>
      </p:sp>
      <p:sp>
        <p:nvSpPr>
          <p:cNvPr id="3" name="Title 2"/>
          <p:cNvSpPr>
            <a:spLocks noGrp="1"/>
          </p:cNvSpPr>
          <p:nvPr>
            <p:ph type="title"/>
          </p:nvPr>
        </p:nvSpPr>
        <p:spPr/>
        <p:txBody>
          <a:bodyPr/>
          <a:lstStyle/>
          <a:p>
            <a:r>
              <a:rPr lang="en-US" dirty="0"/>
              <a:t>Lab: Apply a Recipe File</a:t>
            </a:r>
          </a:p>
        </p:txBody>
      </p:sp>
      <p:sp>
        <p:nvSpPr>
          <p:cNvPr id="4" name="Text Placeholder 3"/>
          <p:cNvSpPr>
            <a:spLocks noGrp="1"/>
          </p:cNvSpPr>
          <p:nvPr>
            <p:ph type="body" sz="quarter" idx="11"/>
          </p:nvPr>
        </p:nvSpPr>
        <p:spPr/>
        <p:txBody>
          <a:bodyPr/>
          <a:lstStyle/>
          <a:p>
            <a:r>
              <a:rPr lang="en-US" dirty="0"/>
              <a:t>&gt; chef-client --local-mode disable-</a:t>
            </a:r>
            <a:r>
              <a:rPr lang="en-US" dirty="0" err="1"/>
              <a:t>uac.rb</a:t>
            </a:r>
            <a:endParaRPr lang="en-US" dirty="0"/>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
        <p:nvSpPr>
          <p:cNvPr id="7" name="Rectangle 6"/>
          <p:cNvSpPr/>
          <p:nvPr/>
        </p:nvSpPr>
        <p:spPr bwMode="auto">
          <a:xfrm>
            <a:off x="1120659" y="5611091"/>
            <a:ext cx="14417959" cy="199239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66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a:p>
          <a:p>
            <a:pPr>
              <a:lnSpc>
                <a:spcPct val="90000"/>
              </a:lnSpc>
            </a:pPr>
            <a:r>
              <a:rPr lang="en-US" dirty="0"/>
              <a:t>What are some other possible examples of resources?</a:t>
            </a:r>
          </a:p>
          <a:p>
            <a:pPr>
              <a:lnSpc>
                <a:spcPct val="90000"/>
              </a:lnSpc>
            </a:pPr>
            <a:endParaRPr lang="en-US" dirty="0"/>
          </a:p>
          <a:p>
            <a:pPr>
              <a:lnSpc>
                <a:spcPct val="90000"/>
              </a:lnSpc>
            </a:pPr>
            <a:r>
              <a:rPr lang="en-US" dirty="0"/>
              <a:t>How did </a:t>
            </a:r>
            <a:r>
              <a:rPr lang="en-US"/>
              <a:t>the 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we answer for you? </a:t>
            </a:r>
          </a:p>
          <a:p>
            <a:pPr marL="609570" indent="-609570">
              <a:buFont typeface="Arial"/>
              <a:buChar char="•"/>
            </a:pPr>
            <a:endParaRPr lang="en-US" dirty="0">
              <a:latin typeface="Courier New" panose="02070309020205020404" pitchFamily="49" charset="0"/>
              <a:cs typeface="Courier New" panose="02070309020205020404" pitchFamily="49" charset="0"/>
            </a:endParaRPr>
          </a:p>
          <a:p>
            <a:pPr marL="609570" indent="-609570">
              <a:buFont typeface="Arial"/>
              <a:buChar char="•"/>
            </a:pPr>
            <a:r>
              <a:rPr lang="en-US" dirty="0">
                <a:latin typeface="+mj-lt"/>
                <a:cs typeface="Courier New" panose="02070309020205020404" pitchFamily="49" charset="0"/>
              </a:rPr>
              <a:t>chef-client</a:t>
            </a:r>
          </a:p>
          <a:p>
            <a:pPr marL="609570" indent="-609570">
              <a:buFont typeface="Arial"/>
              <a:buChar char="•"/>
            </a:pPr>
            <a:r>
              <a:rPr lang="en-US" dirty="0"/>
              <a:t>Resources</a:t>
            </a:r>
          </a:p>
          <a:p>
            <a:pPr marL="609570" indent="-609570">
              <a:buFont typeface="Arial"/>
              <a:buChar char="•"/>
            </a:pPr>
            <a:r>
              <a:rPr lang="en-US" dirty="0"/>
              <a:t>Resource - default actions and default properties</a:t>
            </a:r>
          </a:p>
          <a:p>
            <a:pPr marL="609570" indent="-609570">
              <a:buFont typeface="Arial"/>
              <a:buChar char="•"/>
            </a:pPr>
            <a:r>
              <a:rPr lang="en-US" dirty="0"/>
              <a:t>Test and Repair</a:t>
            </a:r>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t> 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27228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9345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7" name="Straight Connector 6"/>
          <p:cNvCxnSpPr/>
          <p:nvPr/>
        </p:nvCxnSpPr>
        <p:spPr>
          <a:xfrm>
            <a:off x="4705208" y="4183421"/>
            <a:ext cx="3668771"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629346" cy="249976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64155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cxnSp>
        <p:nvCxnSpPr>
          <p:cNvPr id="10" name="Straight Connector 9"/>
          <p:cNvCxnSpPr/>
          <p:nvPr/>
        </p:nvCxnSpPr>
        <p:spPr>
          <a:xfrm>
            <a:off x="3639176" y="5328416"/>
            <a:ext cx="6405115"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38383" y="5347694"/>
            <a:ext cx="4389148" cy="1359206"/>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FF0000"/>
                </a:solidFill>
              </a:rPr>
              <a:t>ACTION'd</a:t>
            </a:r>
            <a:r>
              <a:rPr lang="en-US" sz="3200" dirty="0">
                <a:solidFill>
                  <a:srgbClr val="FF0000"/>
                </a:solidFill>
              </a:rPr>
              <a:t> </a:t>
            </a:r>
            <a:r>
              <a:rPr lang="en-US" sz="3200" dirty="0"/>
              <a:t>with </a:t>
            </a:r>
            <a:r>
              <a:rPr lang="en-US" sz="3200" b="1" dirty="0">
                <a:solidFill>
                  <a:schemeClr val="accent6"/>
                </a:solidFill>
              </a:rPr>
              <a:t>PROPERTIES</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05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Definition</a:t>
            </a:r>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C:\</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action :create</a:t>
            </a:r>
          </a:p>
          <a:p>
            <a:r>
              <a:rPr lang="en-US" b="1" dirty="0">
                <a:latin typeface="Courier New" panose="02070309020205020404" pitchFamily="49" charset="0"/>
                <a:cs typeface="Courier New" panose="02070309020205020404" pitchFamily="49" charset="0"/>
              </a:rPr>
              <a:t>end</a:t>
            </a: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PROPERTIES</a:t>
            </a:r>
          </a:p>
        </p:txBody>
      </p:sp>
      <p:sp>
        <p:nvSpPr>
          <p:cNvPr id="5" name="Footer Placeholder 4"/>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1"/>
          </p:nvPr>
        </p:nvSpPr>
        <p:spPr/>
        <p:txBody>
          <a:bodyPr/>
          <a:lstStyle/>
          <a:p>
            <a:fld id="{D3C6E21F-9381-4880-84FB-1E73165A9E9D}" type="slidenum">
              <a:rPr lang="en-US" smtClean="0"/>
              <a:pPr/>
              <a:t>9</a:t>
            </a:fld>
            <a:endParaRPr lang="en-US" dirty="0"/>
          </a:p>
        </p:txBody>
      </p:sp>
      <p:cxnSp>
        <p:nvCxnSpPr>
          <p:cNvPr id="15" name="Straight Connector 14"/>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664299" y="4656950"/>
            <a:ext cx="6282942" cy="216136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395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7bb5d761-a2ea-4873-95f7-7a6658fb3ef0"/>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17265</TotalTime>
  <Words>5508</Words>
  <Application>Microsoft Macintosh PowerPoint</Application>
  <PresentationFormat>Custom</PresentationFormat>
  <Paragraphs>671</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ChefDk3.2Template</vt:lpstr>
      <vt:lpstr>Chef Resources</vt:lpstr>
      <vt:lpstr>Objectives</vt:lpstr>
      <vt:lpstr>Group Lab: Hello, World?</vt:lpstr>
      <vt:lpstr>Resources</vt:lpstr>
      <vt:lpstr>Resource Definition</vt:lpstr>
      <vt:lpstr>Resource Definition</vt:lpstr>
      <vt:lpstr>Resource Definition</vt:lpstr>
      <vt:lpstr>Resource Definition</vt:lpstr>
      <vt:lpstr>Resource Definition</vt:lpstr>
      <vt:lpstr>Example Resource: file creation</vt:lpstr>
      <vt:lpstr>Example Resource: file deletion</vt:lpstr>
      <vt:lpstr>Example Resource: service enable/start</vt:lpstr>
      <vt:lpstr>Example resource: powershell_script</vt:lpstr>
      <vt:lpstr>Example: Full Recipe</vt:lpstr>
      <vt:lpstr>Group Lab: Hello, World?</vt:lpstr>
      <vt:lpstr>GL: Launch the ChefDK PowerShell</vt:lpstr>
      <vt:lpstr>GL: Navigate to the Home Directory</vt:lpstr>
      <vt:lpstr>GL: Create and Open a Recipe File</vt:lpstr>
      <vt:lpstr>GL: Create a Recipe File Named hello.rb</vt:lpstr>
      <vt:lpstr>Group Lab: Hello, World?</vt:lpstr>
      <vt:lpstr>chef-client</vt:lpstr>
      <vt:lpstr>--local-mode (or -z)</vt:lpstr>
      <vt:lpstr>GL: Apply a Recipe File</vt:lpstr>
      <vt:lpstr>GL: What Does hello.txt Say?</vt:lpstr>
      <vt:lpstr>Discussion</vt:lpstr>
      <vt:lpstr>Test and Repair</vt:lpstr>
      <vt:lpstr>Test and Repair</vt:lpstr>
      <vt:lpstr>Lab: Test and Repair</vt:lpstr>
      <vt:lpstr>Modify the Contents of the File</vt:lpstr>
      <vt:lpstr>GL: Now What Does hello.txt Say?</vt:lpstr>
      <vt:lpstr>Re-apply the Policy Defined in the Recipe</vt:lpstr>
      <vt:lpstr>GL: What Does hello.txt Say?</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GL: Disable Limited User Account</vt:lpstr>
      <vt:lpstr>GL: Disable the Limited User Account</vt:lpstr>
      <vt:lpstr>GL: Disable Limited User Account</vt:lpstr>
      <vt:lpstr>GL: Apply a Recipe File</vt:lpstr>
      <vt:lpstr>Lab: Disable Consent Prompt</vt:lpstr>
      <vt:lpstr>GL: Disable the Limited User Account</vt:lpstr>
      <vt:lpstr>Lab: Apply a Recipe File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2173</cp:revision>
  <cp:lastPrinted>2015-02-07T23:49:10Z</cp:lastPrinted>
  <dcterms:created xsi:type="dcterms:W3CDTF">2012-09-13T17:36:07Z</dcterms:created>
  <dcterms:modified xsi:type="dcterms:W3CDTF">2018-12-03T03:50:03Z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